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22"/>
  </p:handoutMasterIdLst>
  <p:sldIdLst>
    <p:sldId id="256" r:id="rId2"/>
    <p:sldId id="258" r:id="rId3"/>
    <p:sldId id="257" r:id="rId4"/>
    <p:sldId id="261" r:id="rId5"/>
    <p:sldId id="265" r:id="rId6"/>
    <p:sldId id="262" r:id="rId7"/>
    <p:sldId id="266" r:id="rId8"/>
    <p:sldId id="267" r:id="rId9"/>
    <p:sldId id="260" r:id="rId10"/>
    <p:sldId id="264" r:id="rId11"/>
    <p:sldId id="278" r:id="rId12"/>
    <p:sldId id="269" r:id="rId13"/>
    <p:sldId id="25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28BA-9A98-4181-BC11-FE0BFB278FBF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4D1AE-E0CF-46D6-86F0-4E79BC04E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dc.fpg.unc.edu/using-inclusive-classroom-profile-proficienc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y3R24InD97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Assessment of Inclusive Practices of Head Start Preschool Classrooms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Ifthika</a:t>
            </a:r>
            <a:r>
              <a:rPr lang="en-US" dirty="0" smtClean="0"/>
              <a:t> “Shine” </a:t>
            </a:r>
            <a:r>
              <a:rPr lang="en-US" dirty="0" err="1" smtClean="0"/>
              <a:t>Nissar</a:t>
            </a:r>
            <a:r>
              <a:rPr lang="en-US" dirty="0" smtClean="0"/>
              <a:t>, M.A.</a:t>
            </a:r>
            <a:br>
              <a:rPr lang="en-US" dirty="0" smtClean="0"/>
            </a:br>
            <a:r>
              <a:rPr lang="en-US" dirty="0" smtClean="0"/>
              <a:t>California State University San Bernardino</a:t>
            </a:r>
          </a:p>
          <a:p>
            <a:r>
              <a:rPr lang="en-US" dirty="0" smtClean="0"/>
              <a:t>EDUC 780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Historical Context of the Problem – Importance of High Quality Early Childhood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Since the 1950’s significant educational legislation has been the cornerstone of innumerable debates and concerns regarding the critical importance of education.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Today</a:t>
            </a:r>
            <a:r>
              <a:rPr lang="en-US" dirty="0"/>
              <a:t>, the Obama administration has focused on the “Race to the Top” (RTT) initiative.  Providing high quality early childhood education for preschool children is part of this initiative.  </a:t>
            </a:r>
          </a:p>
          <a:p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/>
              <a:t>who attend high quality preschool programs  have an overall advantage on social, emotional, cognitive, and school readiness skills when compared to students who did not attend a preschool </a:t>
            </a:r>
            <a:r>
              <a:rPr lang="en-US" dirty="0" smtClean="0"/>
              <a:t>program</a:t>
            </a:r>
            <a:r>
              <a:rPr lang="en-US" dirty="0"/>
              <a:t>(Cannon &amp; </a:t>
            </a:r>
            <a:r>
              <a:rPr lang="en-US" dirty="0" err="1"/>
              <a:t>Karoly</a:t>
            </a:r>
            <a:r>
              <a:rPr lang="en-US" dirty="0"/>
              <a:t>, 2007; </a:t>
            </a:r>
            <a:r>
              <a:rPr lang="en-US" dirty="0" err="1"/>
              <a:t>Schweinhart</a:t>
            </a:r>
            <a:r>
              <a:rPr lang="en-US" dirty="0"/>
              <a:t> et al., 2005; </a:t>
            </a:r>
            <a:r>
              <a:rPr lang="en-US" dirty="0" err="1"/>
              <a:t>Reynold</a:t>
            </a:r>
            <a:r>
              <a:rPr lang="en-US" dirty="0"/>
              <a:t>, 2001)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4" name="Picture 4" descr="President Barack Obama visits a Head Start Center in Yeadon, Pa. (Credit: AP/Charles Dharapak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181600"/>
            <a:ext cx="3124200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Birth of the Head Start Preschool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486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Head Start is a federally funded comprehensive early childhood education program which was born in May 1965 (Allen &amp; </a:t>
            </a:r>
            <a:r>
              <a:rPr lang="en-US" sz="2000" dirty="0" err="1" smtClean="0"/>
              <a:t>Cowdery</a:t>
            </a:r>
            <a:r>
              <a:rPr lang="en-US" sz="2000" dirty="0" smtClean="0"/>
              <a:t>, 2009; Cook et al., 2012).</a:t>
            </a:r>
          </a:p>
          <a:p>
            <a:r>
              <a:rPr lang="en-US" sz="2000" dirty="0" smtClean="0"/>
              <a:t>The inception of the Head Start program was intended to </a:t>
            </a:r>
            <a:r>
              <a:rPr lang="en-US" sz="2000" u="sng" dirty="0" smtClean="0"/>
              <a:t>assist children to overcome setbacks or obstacles caused by poverty</a:t>
            </a:r>
            <a:r>
              <a:rPr lang="en-US" sz="2000" dirty="0" smtClean="0"/>
              <a:t>.  The Johnson administration was responsible for the passage of Title I federal funding (Maldonado &amp; </a:t>
            </a:r>
            <a:r>
              <a:rPr lang="en-US" sz="2000" dirty="0" err="1" smtClean="0"/>
              <a:t>Winick</a:t>
            </a:r>
            <a:r>
              <a:rPr lang="en-US" sz="2000" dirty="0" smtClean="0"/>
              <a:t>, 2006; </a:t>
            </a:r>
            <a:r>
              <a:rPr lang="en-US" sz="2000" dirty="0" err="1" smtClean="0"/>
              <a:t>Schmit</a:t>
            </a:r>
            <a:r>
              <a:rPr lang="en-US" sz="2000" dirty="0" smtClean="0"/>
              <a:t> &amp; </a:t>
            </a:r>
            <a:r>
              <a:rPr lang="en-US" sz="2000" dirty="0" err="1" smtClean="0"/>
              <a:t>Ewen</a:t>
            </a:r>
            <a:r>
              <a:rPr lang="en-US" sz="2000" dirty="0" smtClean="0"/>
              <a:t>, 2012) which enabled the Head Start program.</a:t>
            </a:r>
          </a:p>
          <a:p>
            <a:r>
              <a:rPr lang="en-US" sz="2000" dirty="0" smtClean="0"/>
              <a:t>The Elementary and Secondary Education Act (ESEA) 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Zigler</a:t>
            </a:r>
            <a:r>
              <a:rPr lang="en-US" sz="2000" dirty="0" smtClean="0"/>
              <a:t> &amp; </a:t>
            </a:r>
            <a:r>
              <a:rPr lang="en-US" sz="2000" dirty="0" err="1" smtClean="0"/>
              <a:t>Styfco</a:t>
            </a:r>
            <a:r>
              <a:rPr lang="en-US" sz="2000" dirty="0" smtClean="0"/>
              <a:t>, 1995) - </a:t>
            </a:r>
            <a:r>
              <a:rPr lang="en-US" sz="2000" u="sng" dirty="0" smtClean="0"/>
              <a:t>awareness of serious inequities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u="sng" dirty="0" smtClean="0"/>
              <a:t>and achievement gaps </a:t>
            </a:r>
            <a:endParaRPr lang="en-US" sz="2000" dirty="0" smtClean="0"/>
          </a:p>
          <a:p>
            <a:r>
              <a:rPr lang="en-US" sz="2000" dirty="0" smtClean="0"/>
              <a:t>According to Sinclair, (1993) Head Starts focus was to provide a </a:t>
            </a:r>
            <a:r>
              <a:rPr lang="en-US" sz="2000" u="sng" dirty="0" smtClean="0"/>
              <a:t>comprehensive education for children living in poverty for one </a:t>
            </a:r>
          </a:p>
          <a:p>
            <a:pPr>
              <a:buNone/>
            </a:pPr>
            <a:r>
              <a:rPr lang="en-US" sz="2000" u="sng" dirty="0"/>
              <a:t>	</a:t>
            </a:r>
            <a:r>
              <a:rPr lang="en-US" sz="2000" u="sng" dirty="0" smtClean="0"/>
              <a:t>year before they enter kindergarten</a:t>
            </a:r>
            <a:r>
              <a:rPr lang="en-US" sz="2000" dirty="0" smtClean="0"/>
              <a:t>. </a:t>
            </a:r>
          </a:p>
        </p:txBody>
      </p:sp>
      <p:pic>
        <p:nvPicPr>
          <p:cNvPr id="6146" name="Picture 2" descr="http://alamedaeducationfoundation.org/wordpress/wp-content/uploads/2013/05/Head-Start-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200400" cy="121919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3340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Head Start Curriculum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Head Start curriculum </a:t>
            </a:r>
            <a:r>
              <a:rPr lang="en-US" dirty="0" smtClean="0"/>
              <a:t>focuses </a:t>
            </a:r>
            <a:r>
              <a:rPr lang="en-US" dirty="0"/>
              <a:t>on the whole </a:t>
            </a:r>
            <a:r>
              <a:rPr lang="en-US" dirty="0" smtClean="0"/>
              <a:t>child</a:t>
            </a:r>
          </a:p>
          <a:p>
            <a:r>
              <a:rPr lang="en-US" dirty="0" smtClean="0"/>
              <a:t>Providing </a:t>
            </a:r>
            <a:r>
              <a:rPr lang="en-US" dirty="0"/>
              <a:t>a high quality preschool education for all children while preparing them with school readiness skills with academic and social emotional are utmost important to the Head Start program (</a:t>
            </a:r>
            <a:r>
              <a:rPr lang="en-US" dirty="0" err="1"/>
              <a:t>Hodskins</a:t>
            </a:r>
            <a:r>
              <a:rPr lang="en-US" dirty="0"/>
              <a:t>, 1975; </a:t>
            </a:r>
            <a:r>
              <a:rPr lang="en-US" dirty="0" err="1"/>
              <a:t>Schmit</a:t>
            </a:r>
            <a:r>
              <a:rPr lang="en-US" dirty="0"/>
              <a:t> &amp; </a:t>
            </a:r>
            <a:r>
              <a:rPr lang="en-US" dirty="0" err="1"/>
              <a:t>Ewen</a:t>
            </a:r>
            <a:r>
              <a:rPr lang="en-US" dirty="0"/>
              <a:t>, 2012). </a:t>
            </a:r>
            <a:endParaRPr lang="en-US" dirty="0" smtClean="0"/>
          </a:p>
          <a:p>
            <a:r>
              <a:rPr lang="en-US" dirty="0" smtClean="0"/>
              <a:t>Family engagement in the classroom, policy, leadership and Collaboration (</a:t>
            </a:r>
            <a:r>
              <a:rPr lang="en-US" dirty="0"/>
              <a:t>Bailey et al., </a:t>
            </a:r>
            <a:r>
              <a:rPr lang="en-US" dirty="0" smtClean="0"/>
              <a:t>2006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shine\AppData\Local\Microsoft\Windows\INetCache\IE\9DDODGUX\MP9004464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1295400"/>
          </a:xfrm>
          <a:prstGeom prst="rect">
            <a:avLst/>
          </a:prstGeom>
          <a:noFill/>
        </p:spPr>
      </p:pic>
      <p:pic>
        <p:nvPicPr>
          <p:cNvPr id="2051" name="Picture 3" descr="C:\Users\shine\AppData\Local\Microsoft\Windows\INetCache\IE\0Z8I4VU1\MP9004484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17222" cy="1524000"/>
          </a:xfrm>
          <a:prstGeom prst="rect">
            <a:avLst/>
          </a:prstGeom>
          <a:noFill/>
        </p:spPr>
      </p:pic>
      <p:pic>
        <p:nvPicPr>
          <p:cNvPr id="8" name="Picture 3" descr="C:\Users\shine\AppData\Local\Microsoft\Windows\INetCache\IE\ZV8964W7\MP90042253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943600"/>
            <a:ext cx="2209800" cy="94320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96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Including Children with Special Needs in HS Start Classrooms and Inclusive Practices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Head Start </a:t>
            </a:r>
            <a:r>
              <a:rPr lang="en-US" dirty="0" smtClean="0"/>
              <a:t>preschool </a:t>
            </a:r>
            <a:r>
              <a:rPr lang="en-US" dirty="0"/>
              <a:t>program is the largest provider of inclusive services for children with special needs </a:t>
            </a:r>
            <a:r>
              <a:rPr lang="en-US" dirty="0" smtClean="0"/>
              <a:t>(</a:t>
            </a:r>
            <a:r>
              <a:rPr lang="en-US" dirty="0" err="1"/>
              <a:t>Muccio</a:t>
            </a:r>
            <a:r>
              <a:rPr lang="en-US" dirty="0"/>
              <a:t> et </a:t>
            </a:r>
            <a:r>
              <a:rPr lang="en-US" dirty="0" smtClean="0"/>
              <a:t>al</a:t>
            </a:r>
            <a:r>
              <a:rPr lang="en-US" dirty="0"/>
              <a:t>., 2014).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1972, Public Law P.L 92-424 mandated that 10% of the total children enrolled in Head Start programs reserved to serve children with special needs and their families (Allen &amp; </a:t>
            </a:r>
            <a:r>
              <a:rPr lang="en-US" dirty="0" err="1"/>
              <a:t>Cowdery</a:t>
            </a:r>
            <a:r>
              <a:rPr lang="en-US" dirty="0"/>
              <a:t>,  2009).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Inclusive Practices in </a:t>
            </a:r>
            <a:br>
              <a:rPr lang="en-US" sz="4000" b="1" dirty="0" smtClean="0"/>
            </a:br>
            <a:r>
              <a:rPr lang="en-US" sz="4000" b="1" dirty="0" smtClean="0"/>
              <a:t>Early Childhood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Autofit/>
          </a:bodyPr>
          <a:lstStyle/>
          <a:p>
            <a:r>
              <a:rPr lang="en-US" sz="2000" dirty="0"/>
              <a:t>According to </a:t>
            </a:r>
            <a:r>
              <a:rPr lang="en-US" sz="2000" dirty="0" err="1"/>
              <a:t>Hodskins</a:t>
            </a:r>
            <a:r>
              <a:rPr lang="en-US" sz="2000" dirty="0"/>
              <a:t>, (1975) during the early years the number of students with special needs enrolled in early childhood education classrooms were low. 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number of children with special needs in mainstream educational settings has tremendously increased in the last thirty years (Allen &amp; </a:t>
            </a:r>
            <a:r>
              <a:rPr lang="en-US" sz="2000" dirty="0" err="1"/>
              <a:t>Cowdery</a:t>
            </a:r>
            <a:r>
              <a:rPr lang="en-US" sz="2000" dirty="0"/>
              <a:t>, 2009).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increase is due to laws and legislation being implemented to support students and individuals with special needs and their rights. </a:t>
            </a:r>
            <a:endParaRPr lang="en-US" sz="2000" dirty="0" smtClean="0"/>
          </a:p>
          <a:p>
            <a:r>
              <a:rPr lang="en-US" sz="2000" dirty="0" smtClean="0"/>
              <a:t>Council for Exceptional Children (CEC), teachers, power of citizens, and Brown vs. Board of Education of 1954 </a:t>
            </a:r>
            <a:r>
              <a:rPr lang="en-US" sz="2000" dirty="0"/>
              <a:t>are to be credited for the support with integration and inclusion of students with special needs (Cook et al., 2012). </a:t>
            </a:r>
            <a:endParaRPr lang="en-US" sz="2000" dirty="0" smtClean="0"/>
          </a:p>
          <a:p>
            <a:r>
              <a:rPr lang="en-US" sz="2000" dirty="0" smtClean="0"/>
              <a:t>Joint </a:t>
            </a:r>
            <a:r>
              <a:rPr lang="en-US" sz="2000" dirty="0"/>
              <a:t>statement developed by the National Association for the Education of Young Children (NAEYC) and the Division of Early Childhood (DEC) of inclusive practices in early childhood education programs: </a:t>
            </a:r>
            <a:r>
              <a:rPr lang="en-US" sz="2000" dirty="0" smtClean="0"/>
              <a:t>Access, Participation and Support (</a:t>
            </a:r>
            <a:r>
              <a:rPr lang="en-US" sz="2000" dirty="0" err="1" smtClean="0"/>
              <a:t>sandall</a:t>
            </a:r>
            <a:r>
              <a:rPr lang="en-US" sz="2000" dirty="0" smtClean="0"/>
              <a:t> et al., 2006).</a:t>
            </a:r>
          </a:p>
        </p:txBody>
      </p:sp>
      <p:pic>
        <p:nvPicPr>
          <p:cNvPr id="13316" name="Picture 4" descr="https://encrypted-tbn1.gstatic.com/images?q=tbn:ANd9GcSnTyderPD-ZNcD1mGbHYYQZp7SZ-dvgyZ3LRmJmUEa2ytRzuQS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-1"/>
            <a:ext cx="2286000" cy="16933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Inclusive Classroom Profile (ICP)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http://pdc.fpg.unc.edu/using-inclusive-classroom-profile-proficiency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Adaptations of space and </a:t>
            </a:r>
            <a:r>
              <a:rPr lang="en-US" dirty="0" smtClean="0"/>
              <a:t>materials/equipment</a:t>
            </a:r>
          </a:p>
          <a:p>
            <a:r>
              <a:rPr lang="en-US" dirty="0" smtClean="0"/>
              <a:t>2</a:t>
            </a:r>
            <a:r>
              <a:rPr lang="en-US" dirty="0"/>
              <a:t>. Adult involvement in peer interactions</a:t>
            </a:r>
          </a:p>
          <a:p>
            <a:r>
              <a:rPr lang="en-US" dirty="0"/>
              <a:t>3. Adults’ guidance of children’s </a:t>
            </a:r>
            <a:r>
              <a:rPr lang="en-US" dirty="0" smtClean="0"/>
              <a:t>play </a:t>
            </a:r>
            <a:endParaRPr lang="en-US" dirty="0"/>
          </a:p>
          <a:p>
            <a:r>
              <a:rPr lang="en-US" dirty="0"/>
              <a:t>4. Conflict resolution</a:t>
            </a:r>
          </a:p>
          <a:p>
            <a:r>
              <a:rPr lang="en-US" dirty="0"/>
              <a:t>5. Membership</a:t>
            </a:r>
          </a:p>
          <a:p>
            <a:r>
              <a:rPr lang="en-US" dirty="0"/>
              <a:t>6. Relationships between adults and children</a:t>
            </a:r>
          </a:p>
          <a:p>
            <a:r>
              <a:rPr lang="en-US" dirty="0"/>
              <a:t>7. Support for communication</a:t>
            </a:r>
          </a:p>
          <a:p>
            <a:r>
              <a:rPr lang="en-US" dirty="0"/>
              <a:t>8. Adaptation of group activities</a:t>
            </a:r>
          </a:p>
          <a:p>
            <a:r>
              <a:rPr lang="en-US" dirty="0"/>
              <a:t>9. Transitions between activities</a:t>
            </a:r>
          </a:p>
          <a:p>
            <a:r>
              <a:rPr lang="en-US" dirty="0"/>
              <a:t>10. Feedback</a:t>
            </a:r>
          </a:p>
          <a:p>
            <a:r>
              <a:rPr lang="en-US" dirty="0"/>
              <a:t>11. Family-professional partnerships</a:t>
            </a:r>
          </a:p>
          <a:p>
            <a:r>
              <a:rPr lang="en-US" dirty="0"/>
              <a:t>12. Monitoring children’s learning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2290" name="AutoShape 2" descr="data:image/png;base64,iVBORw0KGgoAAAANSUhEUgAAAK0AAABrCAIAAACKfJW9AAAgAElEQVR4nO2dd2AU1dr/fe/93fveq9IhIfTepDcFFQuKghS5ilKlozSlWGhSVASU3kuAhCQQAqT3XjbJbrK72STbsr3O9jI7M7szO7M7vz9OWJcAIXBDQN98/0qmnp35zDnPec5znvMC3apW0fQLz7oArXou1MpBq2i6lYNWAbVy0CqafmIO/PfK16pnrQZv5Klz0ODdUxRFkqS3Vc9UJEmSJElRVAMgnhYHAQICrx/HcY/H43a7PR6Px+MhCIJq1bNQMA1UEBDNzAG4KEVRJEkSBIHjOIZhKIrCMOzxeHw+32Px1KqnJ1BPkyT5WCg0iQNQBwAC3G43giBOp9NisWAYRpLkf1fsVj0tgY82UDc0fvCjOQhA4PF4UBR1OBwWi8VisbQS8PwLvLimoPAIDgJtAY7jLpfLbrcbDAabzdYKwZ9I4CU23kY0xgGoCbxer8fjgWHYYrHodDoIgpoRApIkA10P8EcTTwS26pP1kf4PClQJjTzeh3IQgMDtdsMwbDabtVqtWCzGcby5CodhGLuS43IhDofD4XCYzWadTk9R1CNPpChKr9dLpVIYhlEUNZvNzVWkv7BAA/GwL6cxDiiK8ng8CIJYrVatViuRSDAMa8aS2Wy27KxcSG9wOp1uj9tgMNbWCBAEBQUlCAJFUQRBCAKnadrr9QZwJklSIpFUsCqdTriuTlJWxmzGUv1VFdyJuH/vgzkAlQF4E3a7XafTSSQSmUzWvCWz2+25Ofnl5Sy5XI5hmNlsqeLyZDIlny/kCwS8al5FRQWHzWFXciwWC4fDqahg63V6mqa9Xm+duI5RwtCo1Wq1xmq1Nm/B/qoKdi002PVgDgA7brfb6XQajUaZTFZbW+tyuZq3WDabLSszRy5X2O0Ot9ut10MsZmV5GZPJrFRrNEKBkF/L5/P5LGalATIKhaLyMpZKpaZp2uv1isViBqPUarU2pR1pFVCg+9AkDkCLQBAEgiAWi0WlUvH5/PLyco/H05SbkTiOaHW26morh20uzrZkJ1jzkyxFidaiBHt5qlPAcCnYiL4Od1mMRlNOTp7BYASWB5dbVc2rkUplQqEARVGtVisUCoVCURW3mldVU1PN57C5Wq2WokiCIAQCQVlZqcViQRBEr9dLJBKapikf4UKkDrgWMucptXG1sjNS7W0vif73T7AR2VxYSqnwQHRBrcLg8z/v/jTgdry/SngwB8Bb4HQ6IQiSSqUcDgc86KaIwnHcbkc1GpdMairMkGz8j/Cz0aJPBklXv6qPPYwq+RgkJZwmAoMRFNXr9RaL1el0wjAMjD4cJzAMA/5Ki8WiVqth2IVhbuC7xHHC4/GA1w/DMI7jAUuWpmmS9CCIwmQpEUiOZpR8EJXRP4+70e5qasmfQH6/P4MlmrXjWr/Pj288mgajTfpUnqHAaMCjOQi2DKxWq1qtFggE5eXlSqXySe5K05pj28QLxotm9ZKtmeBS8AK77Ha7TCZzOp1qtdpqtRIEEeg6Aj+5z+eTSmUsVgWGoqCnCvbabLbi4mKXy0UQRGAj+IUB0m1OHrPm24i0HgW8zXakmc2aYFE+X2xe9YztkQMXnVyw55bR5nrO+7E+nw/HcWAlBG9/AAcURQGvkdFolMvlPB6vuLjYbrc/wV0pH6U58oN4/jjxzN6y1RNRKSewy2q1lZexoq7FSCQSwJxOp4cgg1qtEYlEfD4f1PaVFVydVmuxWDQajVwu1+v1ZrOlvLxCrdZYLBaTyQRBkFarhSCIz+fX1dUplUqbzWZz8pg1W1uAA5qmq2TQrzEF83bfSCkR2eDm7E89Dfl8Po/Hc7+12JCDYAtRp9PV1dVVVlbm5eXZbLYnuGsjHJAkCUEQl8uLjopNTkzj8WqFQnFtrSA/v6i2VlBZyVYoFAKBqJTBZDIrCZyQy+VlZeV8vkCt1pQymGWlLKcTrqioEAqEUomsqKiksoJdW1tbU1NjMplakgOapgmSssEYSVIk+ScwWsGoUANr8cEcYBhmt9s1Go1AIGAymVlZWW63+wlu2QgHKIrq9XoERQ0GY1lZOZvNEQiEvCpeUVFxdXVtaWmpTCYVCUX5eUWZGVlisVggFJSVM/m1AkmdrLiIkZmZVVXFq6ioEIvFQqGopJhRWclms9k8Hs9gMLQwB38uoSh6v0/pHg4CPkRQUatUqtraWgaDkZGR0ewckCRps9nsdrvVZnd7MIvFbDSabDYbiqGQTqFWKvR6rQEyqlRqrVarUCjUarVKpdKodZDeoFKqtVqtUimxWCAI0lmtVpfLZTab1Wq1VquDYfhBHPhp2u/z+3w+iqS8BIVTPhJs9fl9lI8iKRIncbfXQ/r++KbBQ8JJr8vtxkkvdbdN9d1nA5AkhRPe+r8pCnPjMOJBMQJzexEMR1CPx0OQJIV7vbDLg2FeBCVQFHe773HOEoQXQdwY1mwe2wcKQRCv1/toDoCRaLFYlEpldXV1cXFxenr6k3kSH8aBn/aTXjdmUiDCfBc31ll23Fl+EpNl+SgPpitBVPHuqr24LNJrLvfTD6hpfZTDY7njdhRgzlIM4SPOMopCgg+4nwOSdNtcarmBxVLGZwovpvIvVKhzSB+lc6i5EDtLnh0tjD3JuXScdUnl1AWu4yVJrd3MkAhZMgmjTijUaeUmk9Ro0tnsfr9foNYx+NIstjA2n3P6dllkKttLkn6/D0HdYqWhkCU9cLZs97GS05Gs5JzaOhlkd7j0JtvtpKrDJxmHT5XcTqzWaMx+v5+m/RjqEQqh5KTqvDx+eVldGUNKkg1NueaSy+UCvcfGOACeA/B5ASOxqKgoLS0NQZAHXfMRaqQ+oLxuj1WFqbnG8OmG/SGWiPecJftRA9ttqqK8LkR8CkkehZbN90KJdz9L2k/7/X4f4cp31s126X6lvGYfhXpQkc10S6vYT1F/kHo/B36/z0tiHgJOqz3+feqbO7JmJwsv+XyUh3SjBMI1cldkr594/YPFqV/zDEJwEQ/pzZPyMoSVTgzFvV7c673BZH51NXL5xStcpYry+axOV53WeOJOyce7oocuOfXFvniLvd4pTlGUBoJXbkvrM+XS0q0pZWwdjpMU5aMoyuF0/3QkPytfAhlgr5ekaRpB8A3fJPy4JysjQ4yiuNtNbNua9OOuZKHASFHNjwIMwwRBNPAiNMaBTCarqqoqLCxMTU1tdg4Csmb9aD480Hx+nC3ne9RU7QODC/ZaT8knnrSeRMUnFG6oLx5NEnAaLBzn5I8kCavPR9I07fN57JYkAXeaUR9JUfWNVyP2QbHsxp6sGTszZyaLLvnvun0MiGEb46dJNz5akvZ1jVEENpapBBeYadkSbuBcD0leLizZFnubKVUENrJEmjVHEvsvOLH053iL4w8WYRd+9RZv4DuX35p3IzFLjKD1tb3VhhSWSPWQE/zr8/n37c/9cMbViMhKm73e5ZWfJ3nn9XMnjhZJpc0/hNZUDnAch2HYZDLJZDIul1tYWJiSkvIUOcjcaT46xHR8oDXrGxxW15+IqT2s5e6UdnjJa15HCdjoc/NxxUKU3dEtW+j3g99AOsx3JFXTeIzeKsl2kqx/uI1xII3Zmzm9AQeQC9rG2Dfp+oxgDqJ5eQcKb8bzy4JPr1Kq4lnsMskf12QKNasPJw5YeGLZL/dwQJJUrdg4Yc61kR9EHLnIEt19o3VSg1hicDjdNE0TBMkXGiZPubB4yY38fElgQF8mM3w0LXzN8rj8XEmgOmwuPTYHUqmUy+UWFBQ8VQ5smTtMRwabTgxyFu6myPqPhsLUnsoV7pR2eNF4rzWfpmk/TVOW096avm5OqFvzLTjM58Mt+nPiytfYRaFaxe+kt75z2ygH0U3k4DqvYEXc0VV3jhfJBB6CqL8ygqpMFpXZErggU/BgDkDPa9Hm5LEzIld8l5aYWQe2s9hyyOAAPUwIgn8/Xjhk5Ikv1yVWVGoD51os8NKFMf/56Ep0RIUba2Yf5fPKQcYO0+H+5nPjEeaJQLF8mBqvXOlOaY8XTfBaC2ia9lEIpdtE8NpjvG5u/U+BArvRWovusk7+s8eto+4OJTQLB7ly3vJbx8Yc3zDtzJ6v465eKytmqxRKq8Xl9niDInEexgHQ4Uvlr38a897C2JOXKzw4QVE+BlNqd2LABqyTWr78OnH4mFObvk3hcHWBeHMXgq5ZHjf9nYunjxWbTc08vPe8cpC5w3S4n/nSZJRzPrDxARx4dZRqCcH9J1bd22P4vfH7NgsHTjd6tjx19pV9Iw9+M+7AD8P3fT96387lVy6fzs4zw3+8m8Y5YHBVn6xNHDc9YtOeHJHE6IQxHl8DIx6apimK4lbrP114Y+xrZ79cn5CYVC0SaYVCjUikq+Ypvv0mYd6sqxdOMwx3LYnm0vPLgbmeg3OBjQ/ggFBSyvkE9x9YdS+P4XBwqe9G1ZN+H077fXQzcUDTtAWFc8S8T64cGrp/87Cfvh/x049Dd+5+9+DRUxn5gWMa5wBGsG9/zh83I3Le2oS4NL5KbVJrrR6Pl6ZpkiTZXM3cz6PHvnZu83cphYVSyOCAILsBshsgu05jV8htVjPS7D7K55aDnebD/cyXJjXOgZ90+rRfEdy2GK+nW7erwUV8PhJFJBimpSicfnwONLD6++I9k65PX5L2TYADk8tucFoRD+YhCZFBd5vL2n47bs6J0+N//GXukbNGhxO4lRrngKb9UXeq3194Y/LcqA270llcuddLgpgJn89XI4SWrIwbNeHMxs1JlVxt8Fk07fd4CIcddVj/r7QLTePA76OM+4maXm5uqEe1rsFFfD4CcfE9HhNFEXSjHBRJo/dkTt9xLwe1FsG6/O/Gx0xbmrYpwIHAoCxTCWTWP9xKboJI4fLWXY2ZvOc3vhYCX+qjOKBZVdolm5NGfRA+9fOolGxB0B6/TG7buTdj+JjTK9fcZrE0DU50OlCdxmI0PMkIXyP6k3NA0xTKwGXzMG5bRPS2j7xnhNdHYbCTS1GY30/RjXJQrri9J3PGjsxZyaLwAAflOtaXuVsmxc4Irg8qdZJobsGtGkbw6UYYvslkv/vzcaHOQJAk3QQOXIh7z9HCN/8T+dEX1xUqS/AuiwVlMOQTXjsz5+PIrCwRcdczDQTprWqFAUWaeQzzmXDg0xz9QbxgnHhWb/nqiYi06v5jbBk7Tb/fz4EGr1wVzAFN0z4K9ZqOo/xRMLcXDpf5ffVGO0URHkzjgvmgMqDrOaiPP3Dcy4HGXnO4cPH2jJl3+KdJn5emaRRHKnXsbwq2v3Fz5sK0jbUmMTiSC8n2F8RuS4/wBvl3rS4ksZK34ES4DUFJiqKB/+BIUv+Hc+Dz+S5GcxasvbNya7KXvOdNUxTldhMbNyWMG3/q/IUySO8I7HK5UJlUD+mbP/CuJTjw0zRFkl6XC7da3Ua9nVOm3LFCNPcV0dx+shXjzKmXcIvWC5u9qJ30uEg3TDj05lurTUdfMV2Y6Czc64W1JO4k3RYcKsSK57iT2xNFr+HaSAo3+H2430/5KJiwJcPCd+z8KThcQnpNOKaA7eVOJ8vnoygfiRM2N27SGbMKK5dFZfTLrFiuNhYiHjNBoj5f/TvgQYW/Faw+WrxeZKpCcFhpk0utku2MvW/HzZ55e+n32b9mihkG2MzW1V1ipZ8rTS2VCa2IC8Nxl8ddLKo7lpqVwOL4fD47gkJWZwKjduEvN4d9ceaTHbFVdXqrA0UwnLp3aCC7SHb4fOmJ8AfHVdud6I5daRu+jj99lqHXO2DYbTY7qjhync7qfQoD2S3EgRfFXFqtvZpn45RbijIshamWgmRbYaKtKN5RluIUMGAJC9GLUJMC0fOdMoarNslVm4gKE1BJKqqvwGwSzFyFQYVu9R1ccwOHbuGmZLez1ItDfh9O07SPcpOEDjWE29T77cYbsDXXjUmBR5kk3S5EZrFVGM3FGmO6CkqV69NVpiLIxrO6FDhR/xMoH6V3yvgGltDIgZxqgsQR3FVj4pfrK6pNIpFFrrFDsAe1oA4r6rRjqMZmK5OKi0V8hlhUIBCIDXqCJHHCK4NMHKkylyPOqBCll4szysWFHHmVWKMz2jD3Pc4fowmuk5j4IsPDnhuK4uVM5Z073OTEqrLSOqlEb7M1f08BqEXbBR9J+ijS92cNJvY3uzf3+dEzsA9a9RzqmXFAer1Go1EkFNbU1MjlcqPRiCAIKITH4zEaDG632+FwaDQahUJRV1fHYXOMBgOKPt148/+zejYcOJ3O8rKyH7797tTxExUVFRKJhMPh1NbWymQygiCquNykhESxSFxYWHjx4sXvtmydPPHVPj16XrkU/mQR0q16pJ4BB2aTacnCRYsWLIyOigqOaFKp1TW1tQV5+Tu/33bm9GlIr6coCkXRtLS04UOHvvTPf509fUbVysHTUUtz4HQ6Z380c8iAgXt27bo/7N1sMt+4caNnWLeIK1cgCKJpmiTJkuLi8WPHvvyvf59r5eCpqUU5sNvt+3/++Z9///vsGR/duXX7gaF2VVzurOkzLpw7F+CguLh43JgxrRw8VbUcBxiKlhSXDOo/oM2/Xlz31Vpm+YP9Jxq1OuLK1Qtnz0E6Pd3KQUup5TgQi8X7du/p2LZdp7btfv1lv1AofFiBqjjc2NhYA2SgH4eDpiR+emSw72NFAz/sdmDAu4mXetw7NnLTpl/nfrUQB36/Pyc7+/133g3t2Llr5y4Xzp/XahqOpAHhOA5BUEFBAZgs9UgOUAQxGo11dXUCgYDFYvGqqu6fp0dRlMvlqqurq62tlUgkDoeDoiiP2+OCYXAAQRASiUQgEAgEAqlE4kYx0GsF6X8gCKqrq+PxeKUMBovJlEml4MFVV1dLJJIGD0GlUtXU1FRVVfH5fD6f/7B0QQiCGI3G6urqwHSr4L1erxeCIKlEIuAL2JXsgoICu93ucrn4Aj6jpIRRUsLj8XyUDzwug8EAZpSUlZbiniec5tBCHKAoGnH16rBBg7qHdu0Z1i0mKspkND7wSJIknU4nl8u9O1u5MQ4K8wtOnjiRnp6uUCj0ej2TyRw7avSKZcsz0tMCE/IpiioqLExPT+fxeBAEyeXyyIjI9WvXHT9ytLy0lKZpgiDi4uJ4PJ5arVYqlbyqqvDzF1Z+sbSkuMRoMBiNxuLi4vj4+I9nze7Vs+c7U6ZEXLmiUatlMllKcvL4sWMvXrgAmLZYLFfCL+/Ytp3FYqnVapFQdObUqS2bNplN5gYfq0go+nHnrkMHDrJYLK1Wy+VwVq9YcS0iQiqRgABGu92enp7+446dH8+cNbBvv2nvTs3KyMzNy4UgKDExYfmyZVOnTo28cpUgiIKCgurq6iou9/at2xPHjt24dp3D4XiCuqGFODAZjUd+/71nWLde3br3790n/s6dh82RBZnYbDYbeJGNcICi6JyZs+bP++zm9Rv2uzMtVy1bHtKx4xeLFuXn5YEtAj7/wtlzBXf/pWna4XCsXf3llo3fFOYVEASRnpZ2/NgxtVodeCIKuaJ/n77R16IgPRQ467cDB0M7dR4zYuTvBw9J6iQ6nW7qW2+3b9P2k4/nFubloQjy28FD7V9uk5KYBGoyv8+nUWsmT3x1xrQP+DW1gRRSOp1u1MhRq1auZJSUBC5+8eLF4cOH79u3TxqUSsBoMGxYu65vz16TJ7568MABvV4P6qcTR4+NemX4mBEjUxISOWw2yAQl5PM//+TTv7/wwoH9vz7BvNMW4kCpUOzdvSesS0ivbt0H9OmbGJ/gcDgefVqjHFRXV48fPaZLh46LFyzMyswEG9esWhXaqfO0qVNjoqLAlkuXLu3bszcnJyf4srnZOZfOX8zLybXZbFs3bb54/jyk1wcfsP+nnyMjIjRBjdfhQ7/1CO06sE/fw4d+M0AGhULxyuAhbf/14vx587IyM/Nz84YMHDR+1BiZVErdbQucDsfObdvbtmmz/YcfaqqraZo2m81bNm3+2wv/8/O+nxRyeeDitbW1U995d+zoMYcOHvR664dAIb1+w/r1fXv2Gjtq9N49ewIJ5KIjr73+6mthXUJWLVsO6SEv4aVpWiGXb1q/8e8vvDD7o5ki0R9RdE1UC3GgUCj27dkT1iWkd/ceA/r0TUxoBg5MZvOcWbN7d++xYumyKm79xJI1K1fWcxAdDbacPXX6zUmTf/1lvyHo47ZarWw2u7a21mI2r1y6bNrU9/Lz8oKna9bU1JQzmcagxuv3g4d6hHQd2Kfv6RMnQTqOkydOfLF48Z3bd3JzcpYt+aLtSy999umnwS29C4YvXbjQLSR01PARVy5fdjqdJcXFfXr0DOsSEnE1IjiDk9lsXrJocffQrh/PnFnKqA9ygfT6jevX9wzrNnzosCOH/4i+vB4dM2XS653btV/42fzA7VRK5bdbtvzjhb99+N77NTU1TXm2wWohDjQazf5f9gMO+vXqfSsurvE8VmazGWRoboQDv9/P4/FioqOrqrgejwfY0vM/nRfasdOH770f4CA+Pn7MiJFjR43+ctXq2Os3pFIpTdMURTmdTpA/Ze+Pu9v8+8Upk1//9Zf9+Xn54MmCSf7E3RkKNE3/fvBQWOcuI4YOi7h6FYSBgGeC43js9etvTJrcuUPHVStWBufrw1D05o0b/Xv36RnW7dCvB4RC4ZXwyx1ebtO3Z6/bcbfgu1YqTdMYin21ek2PrmGvTpgQGREBNoL6oGdYtwljx96MvRk4+Hp0zBuvTQ7t1Pm7rd/arPVNgFKp3Lp58z9e+Nv096fVPrccOOz2i+fOD+zTt3f3Hj1Cu165fLlBPdxAlZWVIEvvI/sLkE5Xw6vOzcnJys6Oi4ubPu2DTm3bTX9/WmpKCjjAZrOt+2rtqFeGh3Xu0j0ktEdo2ORXX9vyzSZOJRtxIR6PR8DnDx4wMLRT524hod27hI4ePmLqO+9ER15zOp1UkLX/+8FDXTt1Hjdy1I3omOACuN3uE8ePDx04KCwkdMumzcFtM4ZhqSkpQwYMDOnQccumzZnpGft272nz7xeHDRqcnprmCopzJ73k1+s39OnRc/iQoYd+PVD/0/T6DevW9+7e4+3X3ywqLAwcXM9Bx06/HTwEO+th+nNwQBBE/O3b40eP6dE1LLRjp5PHT8iDWsf7xWaz7XZ74/UBTdOJ8fHrvlq7esXKtNQ0qVRqs9mWL/0irHOXaVOnBjigabqKw/3h2+/69ewV2qlz7+49eoZ1C+3UefH8BckJiTRN+3y+iKtXp0x+vXto17AuIT26hnUP7do9tOuObdvrxOLARQAHY0eOunG3pgFCUfTo4cOD+g/oFhK6+ZtNDThISU4eMmBg53YdvtnwdUpS8o87drb994tDBw56KAdDh/368y9gYzAHxUVFgYMDHBw6cBB21k9k+HNwQNN0JYu1evmKTu3ad2zT9ofvvudwHhCeSt9NyMVkMh/Zb0xOTOrZrdt7705NS00LbAzYB6kpKV6vl8/nS6VSp9OJoqhIJDp7+syyRYtHDx/RLSS0V7fuK5cvl8tkCILgOA47nckJiXt2/Th31uxXBg0O6xIyfPDQ69ExgZHuh3Hg9XrPnzs3esSIrp27fL1hYwMOEhMSBvcfENapy84fthcXFR88cLDNv14c3H9AanJK4FOmaZrAiQ1r1/UM6zZm5KhTp06BjX9NDiAIuh4d07VT5w5t2i6avyAzPeOBh4Hec+McAG/df+bM6dyhw5erVlfz/si0FWwnEgRRWVmZk5PDYDA06nrLnyCImuqabT/8MHTIkJkzZhTkF9RUVwsFAjDyCRLzVLIqpr07tWPbdr8dOBjwdz2MA7/ff+vmzWlT3+vYtt3yL5YFGmyaphGXKyL8cp/uPQb17Xfy+AmVUhUdFd2hTdu+PXvF3Yh1Ov+Yk2S321d8sbRbSOjbU95KTkqqf2J/SQ5omtZqNMuXLmv74ksjh71y+dIlwuu9/xgURXk8nlQqBRd/IAfA1zRm5KjO7Tt8t3mr+G7t7ff7VyxdGhYSEuCAy+VmpKefPnWqklURfBeb1br5m00fz5qVkZFRmF8QHXmtQZ87NzunR2jX/T/9LJfVt18P44CmaX5t7e5duzq2azf7o5nBdiIMwwf3/9q5Y8dFCxamJCeD+mnCmLEd27Y7f/ZscM9CLpfPmTmrf58+G9au09+1nP6yHGAYVldXN270mG5dwzauX39/cUGu7MzMTJC+i344ByiKThg7rv1LL2/5ZpOQLwDlhGF47uzZIR06ffj+tJioKIIgKioqcnJy1q5Zczk83Btk/OM4fuzosa9Wr6msqMjJzl40f4FQEDyZhJbL5Z/O/eT8mbOB99oIBzAM5+bkTJn8xiuDhsgkkkBQuc1mW7Jg4cD+A65FRAIfttViPXns+N//52+7duwMzj6Zm5s7Ydy4GR9OT0lODryGvywHQBKJ5LstW996483tP2wTi8Rer9fv94Pri8ViJpOp0+lomia8BIZhZpMp4fad4UOHvvS//zp04GAVl+tyuTAM8/l8+3bvafPyy4vmzy8uLvb5fFarlVtVdeHsubCQkAljxx06cNBkMuXl5TGZzI1r1+3bvbu2pgaGYWB7MpnMk8dPnD55CobhjLT06R98eC0y0mw24zgOkkFdj445euQIs7wcLDRitVp3/rAtpGOnkcNeOX/6jNlsRhAkeOwARdGMjIyJ4yf8duCgzWbzer16nS4xPmHsiFEpySkSiSQw5OHxeDZt/Pq9t9/Jzs5GUdTn89nt9qWLFu/cubO4uBiYIyRJwjBcW1PzxeIl3UO7vvXGmynJyS6XC/Rmz545O3rEyJBOnXZt36FSKl0uF4qitdU1q1es/Mf//O3NSZPz8/JgGH6slRCeTVyaC3YlxMdfOHfu5IkT+fn5PB6voqIiNzeXw+EEetVms5nD4SQkJPy0Z++6L79ctWLFj7t2xcfHl5WVgS/JajYf/u23jevXR0ZEFBQUlJeXazQaI2T4ae++5cR2/YYAAA+0SURBVMuWb1i/PiYmhs/ny2QyXhVPwBfw+fyioiI2m11eXn7t2rXUlFSz2YxhGLuiUiQQ1NTUVFZWlpaWMpnMkpKSc2fO8KqqUBQ1Go0lJSWpKak7t+9Y/9W6jevWR1yNSEtLKy8vt1gswfNJUBSt5vFOnjiRkJBYWloaeyP290O/Z2dl3+/lxTAsKTEp7mZcWmpqcXFxbGzsqeMnxCIxeHPArZ5fUBAREbHlm02rV676ceeuY0ePlpaWVlVVZWdn79q586vVa9avXbt7x864mzfZbHZlRcXl8PBvt2xZtWLFhq/WhoeHl5aWggCOJupZxiv7/X7gyUHvynuvxQCS9WEYFlj6DfyL43igrARB2Gw2l8sFNoLtGIaZzWan0xlYuQz8PAzDEARxuVzg2wrcJTBSDJL6g6uBEQGQYxLDMDeGuTEMrEMHigSufP/vAiuUgM+0kZ9PURQ4DIbhBpeiKMrtdoMbedxuUADwBEByYfBAQJEwDANLZAWeEjgx2An2SLXGrbeKpluSA7CAR/C6juCbu//vFl7wD8Mw8O02+HydTqfT6QyOpAUjPWCBSgzDnA4HWDGzJUv7lNRy8QdSqZTBYOTk5ERHRe3dvWfr5s0b1q1bu2bNgf37y8rKysvLS0pKMjIybt68eezYMWZ5ebD7/SkJdjpzsnPCw8PLy8uPHjkSHRVVWVHfvZTU1a37au3i+QvOnjoV+JlKpbKoqOjKlSu7du36/JN5U996Oyc7x/iQQIo/l1qIA9DgwTBst9t1Wu3P+356/bVJ7V9u06d7j3179gaaSQiCSkpKdu3c+cqwV9Z9+SWXy232dT4Ccrlc4eHh8z+dJxKJ1CrV0iVLJo4bt2/3HlABnDp+YszIUR3btFuyYJFIWD+MSxCEyWRisVhnT58J6xLS/qU2MVHR+kYHSv4sejb2wdXLlz98f1qHNm379ex14tjx4F0gDmXurDld2nd4/+13rl6+/GTZexsXRVEpiUkzP5z+wbvv0TR96cKFUcOGh4WErl+71mKx0DR97WrEK4OHhoWErlyxEvRjA0IQJDMtfVDf/p3atLt5/UYrB0/OwZXwyx++9z7wsB4/euz+Ay5euDBm5KiObdt98vHckqLiJ7tLI9JqtLt27Bjcf8Bn//mUpukyBuONSZPfevPNM2fOALsdhuG42JuXLlysrKho0ClAXK6MtLRWDlqCA2Y5c9o774Z07DT6lRE/7dn7ZHdpRHl5eZ9/9lmvbt0XfvY5MEvB2i9N8b20ctByHIiEoo8/mtmza9jg/gM2rF3/wJGI/0bJSUkfz5rdK+wPDpquVg5ajgOhQDDno5ndQ7sO7jdg47r1CIo6HQ6b1QbpIbVKBSL7CIKQKxRgonTwuR6Px+FwKBQKuVx+v0/N7fG43e74O/GzZ3zUq1v3+fM+wzA3cAoBbxJFUW6PB3EhZrNZrVLptNoGBgrgYOiAQY1wgKKoUq6Qy2QGw0PTXDxXek45KCstnfbu1JCOnUYPH7H9++8ZpaWXw8O/WrXm07lz586e8/PefRiGgcGI48ePR0VFAeOOpmkIgi5dunTq1KmsrKzc3NwjR47E3rgRiIV02B03btw4duzY1+s3TBgztnf3HpMmTDx14uSxY8d4PB6KojabjcVkRkVe+2Hrd8sWLZnxwfQfd+5sMMm6cQ78fv+d27cPHThwLTIyLzf3zJkzMTExT7aAUUvqOeXg7Jmz40aN7tKh48L5CwR8Pth4/vz51yZOHDJgwNrVa1gsFuZ2/7Lvp+FDh73/7tRrVyN8Pp9EIpky+Y19u/dUVFTQNO3z+TAU++C991cuW15YUBhc/z+yXSjKL3z79SnduoQuX7JEfu9apY1wgOP4ju3bZ34449yZM6DjY7ZYJk2YuHPbNhCv/NzqGXPQ7z4OKIpywfBbb7zRo2vYF4uXZGZkBsz1qKiot15/vV+v3ksWLOTxeD6fb+aMj7qFhL7x2qQTx49rNJrZM2cNHzosKTEpuGCHDhwY2K//2rVrg6O5k4I4eOCsD5FAOPPD6T27hi1f3FQOYBhOjE/o26fP6pWrGCV/JNZb9+VXE8aNP3bkaBPXunwmepYcdGrbrl/PXnt371EoFAqFQiaTsdnss2fPrl69eu6cjyOvRohEouBnF3Xt2ttvTOke0nXBvM80arXf79+ze/erEydu2bKlsKAg6tq1Nv968b2336lkVVBByaTu3L49bNDgIYMGnzt7NuADTnpUfSCo5c/8YHqP0MfgQKNWz5wxo0do119//iVQh9E0ffT3w7269Vi25Aux4MFTOp8HPUsOOrZt1693n1/2/aRWq8GcMqlUKhQKJRJJIA4lWFHXrk15/fU+PXp+uXoN8PrBMCwSiex2u0QsXvT5gv/92/+bNX0Gv7Y2+Kyc7OxJE1/tHtL1q1VrApOWmp0DFEVzsrN7de3WrUvI+bPnAjeiaTr80qX+/ft/OO2Dh4XiPQ961vZBj54N/ImNKOratTcmvz6oX//NX38TTImPojiV7Ddem/TiP/930efzA25goPLy8rdef6Nz+w6fzJnLKK6fStbsHJjN5gtnz3Vq265HaNfLl8IVcrnrrq5FRg4ZNPjViRNvxFx/rKfUknrWHDzETnygAAcD+/bb8vU3wY261+stYzDGjhzV5t8vLp6/QHzvrK7ysrK3p0zp3L7DrBkfBb7IZucAgqBDvx5o/3Kbnl3Ddm7bfisuLvuuLl24sGzp0m3ff1+QX/A4D6lF9VfggCJJFov12vgJD+SgrKzs7SlvdWnf4ePZswvy61PjNz8Hev2hAwfavfRy9y6ht2JvqtVq9D4hCPJfZil4evorcEDTdDWves5HM1/8xz8/njmrQcRpdlbWpImvdunQccXSZYE3+t9z0MCfaDaZIq9e7dy2fddOXS6cOadUKBtc0GazqdXq5zZY4bE5AOu1AQ6CY7QfS83OgVaj3bd77//+7f+98+aUmuqa4L03r8eOemX4wH79fz90KBCq1RQOJowe23QOQGz04AEDO7zc5teffxHdm+3F7/frdDqFQtHCITZN1+Nx0GDdPpVK9WR3bXYOEAThcrnDhwwdMmBgUUGhOyiI6Neff+nfr9/c2XOCPTnNzgFN00ajceuWLS+9+OKXq1cX3msKWK1WoVCo1QYvqvEcCURKPt76jWAdT8DBw3IcPUwgFpTwei+cPff2m1NAHMqhAwe9Xm9gcv8DW1BQhsiIiFfHTxjYr9+mjRsJggg+0u/3uzEs+lpUr27dTxw7DgKa/X4/4nLNmvHRV6tWp6WmkV5voAwJ8fEzP5zeM6zb55/Ou/9SPp+vtrpmxvsfdOscsmzxEplUGiib3+9HESQ1OXlArz4dXmpzPTpGo1aDvT6KUsjlH0x9b/SIkVfCw9G7jabb7QYpQp9bPxL4yB/NAVjXF0EQq9WqUCjAur5paWlsNruJd/KCLLoiEZfLTUpK+nbL1jdfmzTmlRGTxk/8/NN5KSkpZWVlAoFAoVCYzfdkkQHTDWQyWTmTuXPHjvenvjdpwqtfr9uQnZUlEAqcTmeDFjc9NW3z15tuxcWJRSJ+be2xY8d+2ru3vKwMBCVTFKVWq9ls9vGjx6a99/74MWPnfzIvKzNLIKi/FIZhWq2Wy+WePnnq8/98OmrY8Pnz5t28fqO6utpoNJrNZkldXUZ6+g/ffjdh9JjhQ4d9v3VrakqqSCTSarWg2AqF4rut327dvOX86TMgap7JZCoUiuc5IzCO4y6X6zE4sNlsSqUysM53RkZTHSMkSTocDoPBoNfr5XK5TCqVSqUyqUwmlUnq6sCK3RAE2Wy2Bl8niCW3WCwg0bJMKpVJpXK5XKlUQhBkt9vvjxiAnXBdXZ1QKBSJRFKp1Gw2g2PA12yz2fR6vUqpBGWQSqXBl/J4PGazWa/Xy2UymVQGCgnKBgIUgLknk4FdUplUplapzGaz2+0OFBvDMJlUymGzOWy2SqUCP+rJ3lDLyOFwgPWdm7reu91uV6vVQqGwrKwsOzv79u3bT5B6o1XPlcAEkKau9w6mlDidTp1OV1dXx2Kx8vLyEhIS8u/2yFv1J5XVanU4HCiKkiTZGAc0Tft8PjD7wOVyGQyGwBLPaWlpt27dkt1rTrfqTyQcxy0WCwzDbrc7wEFgb0MOgIUFZnxaLJaAiZCVlRUfHx8TE/M8G0GtakR6vd5kMiEIAgb2GuSkfQAHwETAMMxut+v1+rq6OjabXVBQkJaWFhcX1yArXav+FNJqtXq93mq1ut1ugiDuz0PbkAP6brqagDdJoVDU1NSUlpbm5OQkJCTExsYymczWWuFPJJ1OJ5PJzGazw+HweDygx9gkDgJVgtPphCBIKpVWVVUxGIzMzMykpKSbN28mJia2ovCnEJ/Pl0gkOp3ObreDaeYNLESgh3IAetgIgoAOvUgk4nA4xcXFWVlZiYmJt27diomJqampaaXhuZVWq62pqREKhSqVymw2g/n/9/cUgB7AAR1UJYCsHGazWaVSCYVCNptdUlKSk5OTmpp6586duLi469evt9LwvEmpVFZWVlZUVAgEAqVSaTQaHQ5HsGVwv0f/wRzQd60EgiAwDAP+QZVKJRAIOBwOg8HIy8tLT09PTk6Oj4+Pi4u7efNmbGxsfn4+i8WqbVXLSiAQsNlsLpebm5tbWFiYm5tbUlJSWVnJ5/MVCoXBYAAtQsCX/MDBtsY4AL4EkIDD6XRaLBa1Wi2VSqurq9lsNoPBKCwszM7OzsjISEtLS01NTU5OTk5OTmpViwg87dTU1LS0tIyMjKysrIKCguLi4oqKCh6PJ5FIlEqlyWQCjiMcxx/WIjyCAzrIUAC5IED3AYIghUIhFourq6s5HA6TySwtLS0uLi4qKiosLCwoKCgoKMhv1dNXQUFBYWFhUVFRcXFxWVkZk8nkcDjV1dVisVgul+t0OpPJBJJ74DgOzMNG1rFpjINgFECt4HK57Ha7yWTS6/Ug5lgkEvH5/JqaGh6PV1VVVVVVxW1Viwg8bR6PB1Z6EQgEEolEoVDodDqj0QgSSbnd7kBN0PhiRo/mIBgF4Gd0Op02m81kMkEQpNFoVCqVXC6XyWRgaK5VLSbwzBUKhUql0mg0EASZTCabzQaSCwPDMBiCJ+fgfhrAOiFutxskG3M4HHa73Wq1WiwWs9lsNptNrWopmc1mi8VitVrtdrvD4QC5ZkC6NYIggtuCRwbNNomDAA3AcgQ0gFxXILtdIEg3kKquVS0j8MzBWwA5yAABTawGnoQDOqhiCNDg9XoJgghOgdaqlhR48gRBgNd/PwFNDJ9/PA4CKAAaABABka16FgpOIBpQ0wl4Qg4eyESrnh892av8rzho1V9GrRy0iqZbOWgV0P8H0cmTkl2Xb8QAAAAASUVORK5CYII="/>
          <p:cNvSpPr>
            <a:spLocks noChangeAspect="1" noChangeArrowheads="1"/>
          </p:cNvSpPr>
          <p:nvPr/>
        </p:nvSpPr>
        <p:spPr bwMode="auto">
          <a:xfrm>
            <a:off x="155575" y="-479425"/>
            <a:ext cx="1609725" cy="100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Inclusive Classroom Profile (ICP)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a qualitative study, the ICP was </a:t>
            </a:r>
            <a:r>
              <a:rPr lang="en-US" dirty="0"/>
              <a:t>used to study the Head Start Instructional Professionals’ Inclusion Perception and Practices by </a:t>
            </a:r>
            <a:r>
              <a:rPr lang="en-US" dirty="0" err="1"/>
              <a:t>Muccio</a:t>
            </a:r>
            <a:r>
              <a:rPr lang="en-US" dirty="0"/>
              <a:t> et al., (2014).  The findings revealed that the available professional development supports were less than the need of the inclusive practices. </a:t>
            </a:r>
            <a:endParaRPr lang="en-US" dirty="0" smtClean="0"/>
          </a:p>
          <a:p>
            <a:r>
              <a:rPr lang="en-US" dirty="0" smtClean="0"/>
              <a:t>In a mixed study, the ICP was utilized to collect quantitative data about the inclusive practices of forty Head Start preschool classrooms.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results revealed that the assessment tool was effective in measuring the </a:t>
            </a:r>
            <a:r>
              <a:rPr lang="en-US" u="sng" dirty="0"/>
              <a:t>inclusive practices, access, participation and supports for the children with special needs in Head Start classrooms</a:t>
            </a:r>
            <a:r>
              <a:rPr lang="en-US" dirty="0"/>
              <a:t>.   The highest scores were obtained in instructional practices in large groups and the lowest scores were obtained in instructional practices in small </a:t>
            </a:r>
            <a:r>
              <a:rPr lang="en-US" dirty="0" smtClean="0"/>
              <a:t>groups (</a:t>
            </a:r>
            <a:r>
              <a:rPr lang="en-US" dirty="0" err="1" smtClean="0"/>
              <a:t>Muccio</a:t>
            </a:r>
            <a:r>
              <a:rPr lang="en-US" dirty="0" smtClean="0"/>
              <a:t>, 2012).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child needs a high quality education…</a:t>
            </a:r>
          </a:p>
          <a:p>
            <a:r>
              <a:rPr lang="en-US" dirty="0" smtClean="0"/>
              <a:t>Education is a right and not a privilege</a:t>
            </a:r>
          </a:p>
          <a:p>
            <a:r>
              <a:rPr lang="en-US" dirty="0" smtClean="0"/>
              <a:t>Since HS  has many other mandates, recommendations will be made to mandate inclusive practices since HS is the largest provider of preschool inclusion.</a:t>
            </a:r>
          </a:p>
          <a:p>
            <a:r>
              <a:rPr lang="en-US" dirty="0" smtClean="0"/>
              <a:t>Family engagement is key increasing student success in Higher Education.</a:t>
            </a:r>
          </a:p>
          <a:p>
            <a:r>
              <a:rPr lang="en-US" dirty="0" smtClean="0"/>
              <a:t>Everyone benefits from inclusion.</a:t>
            </a:r>
          </a:p>
          <a:p>
            <a:r>
              <a:rPr lang="en-US" dirty="0" smtClean="0"/>
              <a:t>Use of the ICP as a best practice will improve access of the Head Start curriculum and improve student performance of students with special needs in the Inland Empire.</a:t>
            </a:r>
          </a:p>
          <a:p>
            <a:r>
              <a:rPr lang="en-US" dirty="0" smtClean="0"/>
              <a:t>Preschool Inclusion - </a:t>
            </a:r>
            <a:r>
              <a:rPr lang="en-US" dirty="0" smtClean="0">
                <a:hlinkClick r:id="rId2"/>
              </a:rPr>
              <a:t>https://www.youtube.com/watch?v=y3R24InD97c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C:\Users\shine\AppData\Local\Microsoft\Windows\INetCache\IE\H3C1QYQA\MP90041012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1371600" cy="2598820"/>
          </a:xfrm>
          <a:prstGeom prst="rect">
            <a:avLst/>
          </a:prstGeom>
          <a:noFill/>
        </p:spPr>
      </p:pic>
      <p:pic>
        <p:nvPicPr>
          <p:cNvPr id="5" name="Picture 2" descr="Bolster Chair with Tray, Casters &amp; Chest Support Pre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6100" y="0"/>
            <a:ext cx="2247900" cy="23145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/>
              <a:t>Allen, K. E., &amp; </a:t>
            </a:r>
            <a:r>
              <a:rPr lang="en-US" sz="6400" dirty="0" err="1"/>
              <a:t>Cowdery</a:t>
            </a:r>
            <a:r>
              <a:rPr lang="en-US" sz="6400" dirty="0"/>
              <a:t>, G. E. (2009). </a:t>
            </a:r>
            <a:r>
              <a:rPr lang="en-US" sz="6400" i="1" dirty="0"/>
              <a:t>The exceptional child: inclusion in early childhood </a:t>
            </a:r>
            <a:r>
              <a:rPr lang="en-US" sz="6400" i="1" dirty="0" smtClean="0"/>
              <a:t> education</a:t>
            </a:r>
            <a:r>
              <a:rPr lang="en-US" sz="6400" dirty="0" smtClean="0"/>
              <a:t> </a:t>
            </a:r>
          </a:p>
          <a:p>
            <a:pPr>
              <a:buNone/>
            </a:pPr>
            <a:r>
              <a:rPr lang="en-US" sz="6400" dirty="0"/>
              <a:t>	</a:t>
            </a:r>
            <a:r>
              <a:rPr lang="en-US" sz="6400" dirty="0" smtClean="0"/>
              <a:t>(</a:t>
            </a:r>
            <a:r>
              <a:rPr lang="en-US" sz="6400" dirty="0"/>
              <a:t>7</a:t>
            </a:r>
            <a:r>
              <a:rPr lang="en-US" sz="6400" baseline="30000" dirty="0"/>
              <a:t>th</a:t>
            </a:r>
            <a:r>
              <a:rPr lang="en-US" sz="6400" dirty="0"/>
              <a:t> edition.). Belmont, CA: </a:t>
            </a:r>
            <a:r>
              <a:rPr lang="en-US" sz="6400" dirty="0" err="1"/>
              <a:t>Cengage</a:t>
            </a:r>
            <a:r>
              <a:rPr lang="en-US" sz="6400" dirty="0"/>
              <a:t> Learning.</a:t>
            </a:r>
          </a:p>
          <a:p>
            <a:pPr>
              <a:buNone/>
            </a:pPr>
            <a:r>
              <a:rPr lang="en-US" sz="6400" dirty="0"/>
              <a:t> </a:t>
            </a:r>
          </a:p>
          <a:p>
            <a:pPr>
              <a:buNone/>
            </a:pPr>
            <a:r>
              <a:rPr lang="en-US" sz="6400" dirty="0"/>
              <a:t>Bailey, D. B., </a:t>
            </a:r>
            <a:r>
              <a:rPr lang="en-US" sz="6400" dirty="0" err="1"/>
              <a:t>Bruder</a:t>
            </a:r>
            <a:r>
              <a:rPr lang="en-US" sz="6400" dirty="0"/>
              <a:t>, M. B., </a:t>
            </a:r>
            <a:r>
              <a:rPr lang="en-US" sz="6400" dirty="0" err="1"/>
              <a:t>Hebbeler</a:t>
            </a:r>
            <a:r>
              <a:rPr lang="en-US" sz="6400" dirty="0"/>
              <a:t>, K., </a:t>
            </a:r>
            <a:r>
              <a:rPr lang="en-US" sz="6400" dirty="0" err="1"/>
              <a:t>Carta</a:t>
            </a:r>
            <a:r>
              <a:rPr lang="en-US" sz="6400" dirty="0"/>
              <a:t>, J., </a:t>
            </a:r>
            <a:r>
              <a:rPr lang="en-US" sz="6400" dirty="0" err="1"/>
              <a:t>Defosset</a:t>
            </a:r>
            <a:r>
              <a:rPr lang="en-US" sz="6400" dirty="0"/>
              <a:t>, M., Greenwood, C., Barton, L. (2006). </a:t>
            </a:r>
            <a:r>
              <a:rPr lang="en-US" sz="6400" dirty="0" smtClean="0"/>
              <a:t> Recommended </a:t>
            </a:r>
          </a:p>
          <a:p>
            <a:pPr>
              <a:buNone/>
            </a:pPr>
            <a:r>
              <a:rPr lang="en-US" sz="6400" dirty="0"/>
              <a:t>	</a:t>
            </a:r>
            <a:r>
              <a:rPr lang="en-US" sz="6400" dirty="0" smtClean="0"/>
              <a:t>outcomes </a:t>
            </a:r>
            <a:r>
              <a:rPr lang="en-US" sz="6400" dirty="0"/>
              <a:t>for families of young children with disabilities. </a:t>
            </a:r>
            <a:r>
              <a:rPr lang="en-US" sz="6400" i="1" dirty="0"/>
              <a:t>Journal of Early Intervention</a:t>
            </a:r>
            <a:r>
              <a:rPr lang="en-US" sz="6400" dirty="0"/>
              <a:t>, </a:t>
            </a:r>
            <a:r>
              <a:rPr lang="en-US" sz="6400" i="1" dirty="0"/>
              <a:t>28</a:t>
            </a:r>
            <a:r>
              <a:rPr lang="en-US" sz="6400" dirty="0"/>
              <a:t>(4), 227–251. </a:t>
            </a:r>
          </a:p>
          <a:p>
            <a:pPr>
              <a:buNone/>
            </a:pPr>
            <a:endParaRPr lang="en-US" sz="6400" dirty="0" smtClean="0"/>
          </a:p>
          <a:p>
            <a:pPr>
              <a:buNone/>
            </a:pPr>
            <a:r>
              <a:rPr lang="en-US" sz="6400" dirty="0" smtClean="0"/>
              <a:t>Cannon</a:t>
            </a:r>
            <a:r>
              <a:rPr lang="en-US" sz="6400" dirty="0"/>
              <a:t>, J., &amp; </a:t>
            </a:r>
            <a:r>
              <a:rPr lang="en-US" sz="6400" dirty="0" err="1"/>
              <a:t>Karoly</a:t>
            </a:r>
            <a:r>
              <a:rPr lang="en-US" sz="6400" dirty="0"/>
              <a:t>, L. A. (2007). Who is ahead and who is behind? Product Page. Retrieved </a:t>
            </a:r>
            <a:r>
              <a:rPr lang="en-US" sz="6400" dirty="0" smtClean="0"/>
              <a:t> May </a:t>
            </a:r>
            <a:r>
              <a:rPr lang="en-US" sz="6400" dirty="0"/>
              <a:t>27, 2014, from http://www.rand.org/pubs/technical_reports/TR537.html</a:t>
            </a:r>
          </a:p>
          <a:p>
            <a:pPr>
              <a:buNone/>
            </a:pPr>
            <a:endParaRPr lang="en-US" sz="6400" dirty="0"/>
          </a:p>
          <a:p>
            <a:pPr>
              <a:buNone/>
            </a:pPr>
            <a:r>
              <a:rPr lang="en-US" sz="6400" dirty="0"/>
              <a:t>Creswell, J. W. (2012). </a:t>
            </a:r>
            <a:r>
              <a:rPr lang="en-US" sz="6400" i="1" dirty="0"/>
              <a:t>Qualitative inquiry and research design: choosing among five </a:t>
            </a:r>
            <a:endParaRPr lang="en-US" sz="6400" dirty="0"/>
          </a:p>
          <a:p>
            <a:pPr>
              <a:buNone/>
            </a:pPr>
            <a:r>
              <a:rPr lang="en-US" sz="6400" i="1" dirty="0" smtClean="0"/>
              <a:t>	approaches</a:t>
            </a:r>
            <a:r>
              <a:rPr lang="en-US" sz="6400" dirty="0" smtClean="0"/>
              <a:t> </a:t>
            </a:r>
            <a:r>
              <a:rPr lang="en-US" sz="6400" dirty="0"/>
              <a:t>(3</a:t>
            </a:r>
            <a:r>
              <a:rPr lang="en-US" sz="6400" baseline="30000" dirty="0"/>
              <a:t>rd</a:t>
            </a:r>
            <a:r>
              <a:rPr lang="en-US" sz="6400" dirty="0"/>
              <a:t> edition.). Los Angeles: SAGE Publications, Inc</a:t>
            </a:r>
            <a:r>
              <a:rPr lang="en-US" sz="6400" dirty="0" smtClean="0"/>
              <a:t>.</a:t>
            </a:r>
          </a:p>
          <a:p>
            <a:pPr>
              <a:buNone/>
            </a:pPr>
            <a:endParaRPr lang="en-US" sz="6400" dirty="0"/>
          </a:p>
          <a:p>
            <a:pPr>
              <a:buNone/>
            </a:pPr>
            <a:r>
              <a:rPr lang="en-US" sz="6400" dirty="0" smtClean="0"/>
              <a:t>Cook</a:t>
            </a:r>
            <a:r>
              <a:rPr lang="en-US" sz="6400" dirty="0"/>
              <a:t>, R., E., </a:t>
            </a:r>
            <a:r>
              <a:rPr lang="en-US" sz="6400" dirty="0" err="1"/>
              <a:t>Klien</a:t>
            </a:r>
            <a:r>
              <a:rPr lang="en-US" sz="6400" dirty="0"/>
              <a:t>, D. M., &amp; Chen, D. (2012). </a:t>
            </a:r>
            <a:r>
              <a:rPr lang="en-US" sz="6400" i="1" dirty="0"/>
              <a:t>Adapting early childhood curricula for children </a:t>
            </a:r>
            <a:r>
              <a:rPr lang="en-US" sz="6400" i="1" dirty="0" smtClean="0"/>
              <a:t>with </a:t>
            </a:r>
            <a:r>
              <a:rPr lang="en-US" sz="6400" i="1" dirty="0"/>
              <a:t>special needs</a:t>
            </a:r>
            <a:r>
              <a:rPr lang="en-US" sz="6400" dirty="0"/>
              <a:t> (8</a:t>
            </a:r>
            <a:r>
              <a:rPr lang="en-US" sz="6400" baseline="30000" dirty="0"/>
              <a:t>th</a:t>
            </a:r>
            <a:r>
              <a:rPr lang="en-US" sz="6400" dirty="0"/>
              <a:t> edition.). </a:t>
            </a:r>
            <a:endParaRPr lang="en-US" sz="6400" dirty="0" smtClean="0"/>
          </a:p>
          <a:p>
            <a:pPr>
              <a:buNone/>
            </a:pPr>
            <a:r>
              <a:rPr lang="en-US" sz="6400" dirty="0"/>
              <a:t>	</a:t>
            </a:r>
            <a:r>
              <a:rPr lang="en-US" sz="6400" dirty="0" smtClean="0"/>
              <a:t>Upper </a:t>
            </a:r>
            <a:r>
              <a:rPr lang="en-US" sz="6400" dirty="0"/>
              <a:t>Saddle River, NJ: Pearson.</a:t>
            </a:r>
          </a:p>
          <a:p>
            <a:pPr>
              <a:buNone/>
            </a:pPr>
            <a:endParaRPr lang="en-US" sz="6400" dirty="0"/>
          </a:p>
          <a:p>
            <a:pPr>
              <a:buNone/>
            </a:pPr>
            <a:r>
              <a:rPr lang="en-US" sz="6400" dirty="0" err="1"/>
              <a:t>Hodskins</a:t>
            </a:r>
            <a:r>
              <a:rPr lang="en-US" sz="6400" dirty="0"/>
              <a:t>, D. (1975). </a:t>
            </a:r>
            <a:r>
              <a:rPr lang="en-US" sz="6400" i="1" dirty="0"/>
              <a:t>Guide to recruitment: A manual for Head Start personnel in recruiting </a:t>
            </a:r>
            <a:r>
              <a:rPr lang="en-US" sz="6400" i="1" dirty="0" smtClean="0"/>
              <a:t>handicapped </a:t>
            </a:r>
            <a:r>
              <a:rPr lang="en-US" sz="6400" i="1" dirty="0"/>
              <a:t>children.</a:t>
            </a:r>
            <a:r>
              <a:rPr lang="en-US" sz="6400" dirty="0"/>
              <a:t> </a:t>
            </a:r>
            <a:r>
              <a:rPr lang="en-US" sz="6400" dirty="0" smtClean="0"/>
              <a:t> Washington </a:t>
            </a:r>
            <a:r>
              <a:rPr lang="en-US" sz="6400" dirty="0"/>
              <a:t>D.C: U.S. Department of Health, Education, and Welfare. Retrieved May 2, 2014, from http://eric.ed.gov/?id=ED136499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Muccio</a:t>
            </a:r>
            <a:r>
              <a:rPr lang="en-US" sz="1600" dirty="0" smtClean="0"/>
              <a:t>, L. S. (2012). </a:t>
            </a:r>
            <a:r>
              <a:rPr lang="en-US" sz="1600" i="1" dirty="0" smtClean="0"/>
              <a:t>Head Start instructional professionals’ perceptions and practices: facilitators and barriers for including young children with disabilities</a:t>
            </a:r>
            <a:r>
              <a:rPr lang="en-US" sz="1600" dirty="0" smtClean="0"/>
              <a:t> (Doctoral Dissertation). Retrieved from http://search.proquest.com.libproxy.lib.csusb.edu/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err="1" smtClean="0"/>
              <a:t>Muccio</a:t>
            </a:r>
            <a:r>
              <a:rPr lang="en-US" sz="1600" dirty="0" smtClean="0"/>
              <a:t>, L. S., Kidd, J. K., White, C. S., &amp; Burns, M. S. (2014). Head Start instructional </a:t>
            </a:r>
          </a:p>
          <a:p>
            <a:pPr>
              <a:buNone/>
            </a:pPr>
            <a:r>
              <a:rPr lang="en-US" sz="1600" dirty="0" smtClean="0"/>
              <a:t>	professionals’ inclusion perceptions and practices. </a:t>
            </a:r>
            <a:r>
              <a:rPr lang="en-US" sz="1600" i="1" dirty="0" smtClean="0"/>
              <a:t>Topics in Early Childhood Special </a:t>
            </a:r>
            <a:endParaRPr lang="en-US" sz="1600" dirty="0" smtClean="0"/>
          </a:p>
          <a:p>
            <a:pPr>
              <a:buNone/>
            </a:pPr>
            <a:r>
              <a:rPr lang="en-US" sz="1600" i="1" dirty="0" smtClean="0"/>
              <a:t>	Education</a:t>
            </a:r>
            <a:r>
              <a:rPr lang="en-US" sz="1600" dirty="0" smtClean="0"/>
              <a:t>, </a:t>
            </a:r>
            <a:r>
              <a:rPr lang="en-US" sz="1600" i="1" dirty="0" smtClean="0"/>
              <a:t>34</a:t>
            </a:r>
            <a:r>
              <a:rPr lang="en-US" sz="1600" dirty="0" smtClean="0"/>
              <a:t>(1), 40–48. 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Odom, S. L., </a:t>
            </a:r>
            <a:r>
              <a:rPr lang="en-US" sz="1600" dirty="0" err="1" smtClean="0"/>
              <a:t>Buysse</a:t>
            </a:r>
            <a:r>
              <a:rPr lang="en-US" sz="1600" dirty="0" smtClean="0"/>
              <a:t>, V., &amp; </a:t>
            </a:r>
            <a:r>
              <a:rPr lang="en-US" sz="1600" dirty="0" err="1" smtClean="0"/>
              <a:t>Soukakou</a:t>
            </a:r>
            <a:r>
              <a:rPr lang="en-US" sz="1600" dirty="0" smtClean="0"/>
              <a:t>, E. (2011). Inclusion for young children with disabilities: </a:t>
            </a:r>
            <a:r>
              <a:rPr lang="en-US" sz="1600" i="1" dirty="0" smtClean="0"/>
              <a:t>A quarter century of research perspectives. Journal of Early Intervention</a:t>
            </a:r>
            <a:r>
              <a:rPr lang="en-US" sz="1600" dirty="0" smtClean="0"/>
              <a:t>, 33(4), 344–356.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Perkins-Gough, D. (2007). Giving Intervention a Head Start: A Conversation with Edward </a:t>
            </a:r>
            <a:r>
              <a:rPr lang="en-US" sz="1600" dirty="0" err="1" smtClean="0"/>
              <a:t>Zigler</a:t>
            </a:r>
            <a:r>
              <a:rPr lang="en-US" sz="1600" dirty="0" smtClean="0"/>
              <a:t>. </a:t>
            </a:r>
            <a:r>
              <a:rPr lang="en-US" sz="1600" i="1" dirty="0" smtClean="0"/>
              <a:t>Educational Leadership</a:t>
            </a:r>
            <a:r>
              <a:rPr lang="en-US" sz="1600" dirty="0" smtClean="0"/>
              <a:t>, </a:t>
            </a:r>
            <a:r>
              <a:rPr lang="en-US" sz="1600" i="1" dirty="0" smtClean="0"/>
              <a:t>65</a:t>
            </a:r>
            <a:r>
              <a:rPr lang="en-US" sz="1600" dirty="0" smtClean="0"/>
              <a:t>(2), 8-14.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smtClean="0"/>
              <a:t>Reynolds, A. J., Temple, J. A., Robertson, D. L., &amp; Mann, E. A. (2001). Age 21 cost–benefit analysis of the Title I Chicago child–parent center program. Executive summary. June 2001. In </a:t>
            </a:r>
            <a:r>
              <a:rPr lang="en-US" sz="1600" i="1" dirty="0" smtClean="0"/>
              <a:t>report presented at the Annual Meeting of the Society for Prevention Research in Washington, DC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Preschool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old is a preschooler?</a:t>
            </a:r>
          </a:p>
          <a:p>
            <a:r>
              <a:rPr lang="en-US" dirty="0" smtClean="0"/>
              <a:t>Name three types of preschool programs? HS, CSPP, Private</a:t>
            </a:r>
          </a:p>
          <a:p>
            <a:r>
              <a:rPr lang="en-US" dirty="0" smtClean="0"/>
              <a:t>What is the teacher: student ratio in a preschool classroom in CA according to </a:t>
            </a:r>
            <a:r>
              <a:rPr lang="en-US" u="sng" dirty="0" smtClean="0"/>
              <a:t>Community Care Licensing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average cost of preschool for a month?</a:t>
            </a:r>
          </a:p>
          <a:p>
            <a:r>
              <a:rPr lang="en-US" dirty="0" smtClean="0"/>
              <a:t>What is preschool inclusion?</a:t>
            </a:r>
          </a:p>
          <a:p>
            <a:r>
              <a:rPr lang="en-US" dirty="0" smtClean="0"/>
              <a:t>Name three types of assessments completed in preschool classrooms?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Educational Assessments – i.e. DRDP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Environmental Assessments – i.e. ECERS </a:t>
            </a:r>
          </a:p>
          <a:p>
            <a:pPr>
              <a:buNone/>
            </a:pPr>
            <a:r>
              <a:rPr lang="en-US" dirty="0" smtClean="0"/>
              <a:t>	Assessment of preschool Inclusion – ICP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shine\AppData\Local\Microsoft\Windows\INetCache\IE\0Z8I4VU1\MP9004393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0"/>
            <a:ext cx="2590800" cy="1981200"/>
          </a:xfrm>
          <a:prstGeom prst="rect">
            <a:avLst/>
          </a:prstGeom>
          <a:noFill/>
        </p:spPr>
      </p:pic>
      <p:pic>
        <p:nvPicPr>
          <p:cNvPr id="20487" name="Picture 7" descr="C:\Users\shine\AppData\Local\Microsoft\Windows\INetCache\IE\0Z8I4VU1\MP90044849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105400"/>
            <a:ext cx="30480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Sandall</a:t>
            </a:r>
            <a:r>
              <a:rPr lang="en-US" sz="1600" dirty="0" smtClean="0"/>
              <a:t>, S., </a:t>
            </a:r>
            <a:r>
              <a:rPr lang="en-US" sz="1600" dirty="0" err="1" smtClean="0"/>
              <a:t>Hemmeter</a:t>
            </a:r>
            <a:r>
              <a:rPr lang="en-US" sz="1600" dirty="0" smtClean="0"/>
              <a:t>, M. L., Smith, S. J., &amp; McLean, M. E. (2006). </a:t>
            </a:r>
            <a:r>
              <a:rPr lang="en-US" sz="1600" i="1" dirty="0" smtClean="0"/>
              <a:t>DEC recommended  practices: A comprehensive guide for practical application in early intervention/early  childhood special education</a:t>
            </a:r>
            <a:r>
              <a:rPr lang="en-US" sz="1600" dirty="0" smtClean="0"/>
              <a:t>. Missoula, MT: Division of Early Childhood (DEC).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1600" dirty="0" err="1" smtClean="0"/>
              <a:t>Schmit</a:t>
            </a:r>
            <a:r>
              <a:rPr lang="en-US" sz="1600" dirty="0" smtClean="0"/>
              <a:t>, S., &amp; </a:t>
            </a:r>
            <a:r>
              <a:rPr lang="en-US" sz="1600" dirty="0" err="1" smtClean="0"/>
              <a:t>Ewen</a:t>
            </a:r>
            <a:r>
              <a:rPr lang="en-US" sz="1600" dirty="0" smtClean="0"/>
              <a:t>, D. (2012). </a:t>
            </a:r>
            <a:r>
              <a:rPr lang="en-US" sz="1600" i="1" dirty="0" smtClean="0"/>
              <a:t>Putting children and families first: Head Start programs in 2010.  Brief No. 10</a:t>
            </a:r>
            <a:r>
              <a:rPr lang="en-US" sz="1600" dirty="0" smtClean="0"/>
              <a:t>: Washington D.C., Center for Law and Social Policy.</a:t>
            </a:r>
          </a:p>
          <a:p>
            <a:pPr>
              <a:buNone/>
            </a:pPr>
            <a:r>
              <a:rPr lang="en-US" sz="1600" dirty="0" smtClean="0"/>
              <a:t>  </a:t>
            </a:r>
          </a:p>
          <a:p>
            <a:pPr>
              <a:buNone/>
            </a:pPr>
            <a:r>
              <a:rPr lang="en-US" sz="1600" dirty="0" err="1" smtClean="0"/>
              <a:t>Schweinhart</a:t>
            </a:r>
            <a:r>
              <a:rPr lang="en-US" sz="1600" dirty="0" smtClean="0"/>
              <a:t>, L. J., </a:t>
            </a:r>
            <a:r>
              <a:rPr lang="en-US" sz="1600" dirty="0" err="1" smtClean="0"/>
              <a:t>Montie</a:t>
            </a:r>
            <a:r>
              <a:rPr lang="en-US" sz="1600" dirty="0" smtClean="0"/>
              <a:t>, J., Xiang, Z., Barnett, W. S., Belfield, C. R., &amp; </a:t>
            </a:r>
            <a:r>
              <a:rPr lang="en-US" sz="1600" dirty="0" err="1" smtClean="0"/>
              <a:t>Nores</a:t>
            </a:r>
            <a:r>
              <a:rPr lang="en-US" sz="1600" dirty="0" smtClean="0"/>
              <a:t>, M. (2005).  </a:t>
            </a:r>
            <a:r>
              <a:rPr lang="en-US" sz="1600" i="1" dirty="0" smtClean="0"/>
              <a:t>Lifetime effects: The High/Scope Perry preschool study through age 40</a:t>
            </a:r>
            <a:r>
              <a:rPr lang="en-US" sz="1600" dirty="0" smtClean="0"/>
              <a:t>. Retrieved from  http://works.bepress.com/william_barnett/3</a:t>
            </a:r>
          </a:p>
          <a:p>
            <a:pPr>
              <a:buNone/>
            </a:pPr>
            <a:r>
              <a:rPr lang="en-US" sz="1600" dirty="0"/>
              <a:t>Sinclair, E. (1993). Early identification of preschoolers with Special needs in Head Start. </a:t>
            </a:r>
            <a:r>
              <a:rPr lang="en-US" sz="1600" i="1" dirty="0"/>
              <a:t>Topics </a:t>
            </a:r>
            <a:endParaRPr lang="en-US" sz="1600" dirty="0"/>
          </a:p>
          <a:p>
            <a:pPr>
              <a:buNone/>
            </a:pPr>
            <a:r>
              <a:rPr lang="en-US" sz="1600" i="1" dirty="0" smtClean="0"/>
              <a:t>	in </a:t>
            </a:r>
            <a:r>
              <a:rPr lang="en-US" sz="1600" i="1" dirty="0"/>
              <a:t>Early Childhood Special Education</a:t>
            </a:r>
            <a:r>
              <a:rPr lang="en-US" sz="1600" dirty="0"/>
              <a:t>, </a:t>
            </a:r>
            <a:r>
              <a:rPr lang="en-US" sz="1600" i="1" dirty="0"/>
              <a:t>13</a:t>
            </a:r>
            <a:r>
              <a:rPr lang="en-US" sz="1600" dirty="0"/>
              <a:t>(2), 184–201.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Soukakou</a:t>
            </a:r>
            <a:r>
              <a:rPr lang="en-US" sz="1600" dirty="0" smtClean="0"/>
              <a:t>, E. P. (2012). Measuring quality in inclusive preschool classrooms: Development and  validation of the Inclusive Classroom Profile (ICP). </a:t>
            </a:r>
            <a:r>
              <a:rPr lang="en-US" sz="1600" i="1" dirty="0" smtClean="0"/>
              <a:t>Early Childhood Research Quarterly</a:t>
            </a:r>
            <a:r>
              <a:rPr lang="en-US" sz="1600" dirty="0" smtClean="0"/>
              <a:t>, </a:t>
            </a:r>
            <a:r>
              <a:rPr lang="en-US" sz="1600" i="1" dirty="0" smtClean="0"/>
              <a:t>27</a:t>
            </a:r>
            <a:r>
              <a:rPr lang="en-US" sz="1600" dirty="0" smtClean="0"/>
              <a:t>(3), 478–488. doi:10.1016/j.ecresq.2011.12.003</a:t>
            </a:r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 </a:t>
            </a:r>
            <a:r>
              <a:rPr lang="en-US" sz="1600" dirty="0" err="1" smtClean="0"/>
              <a:t>Zigler</a:t>
            </a:r>
            <a:r>
              <a:rPr lang="en-US" sz="1600" dirty="0" smtClean="0"/>
              <a:t>, E., &amp; </a:t>
            </a:r>
            <a:r>
              <a:rPr lang="en-US" sz="1600" dirty="0" err="1" smtClean="0"/>
              <a:t>Styfco</a:t>
            </a:r>
            <a:r>
              <a:rPr lang="en-US" sz="1600" dirty="0" smtClean="0"/>
              <a:t>, S. J. (1995). </a:t>
            </a:r>
            <a:r>
              <a:rPr lang="en-US" sz="1600" i="1" dirty="0" smtClean="0"/>
              <a:t>Head Start and beyond: A national plan for extended  childhood intervention</a:t>
            </a:r>
            <a:r>
              <a:rPr lang="en-US" sz="1600" dirty="0" smtClean="0"/>
              <a:t>. Yale University Press. </a:t>
            </a:r>
          </a:p>
          <a:p>
            <a:pPr>
              <a:buNone/>
            </a:pPr>
            <a:r>
              <a:rPr lang="en-US" sz="1600" dirty="0" smtClean="0"/>
              <a:t>Pictures were obtained from the www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the Research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and analyze </a:t>
            </a:r>
            <a:r>
              <a:rPr lang="en-US" b="1" dirty="0"/>
              <a:t>inclusive practices </a:t>
            </a:r>
            <a:r>
              <a:rPr lang="en-US" dirty="0"/>
              <a:t>of Head Start (HS) preschool </a:t>
            </a:r>
            <a:r>
              <a:rPr lang="en-US" dirty="0" smtClean="0"/>
              <a:t>programs.</a:t>
            </a:r>
          </a:p>
          <a:p>
            <a:r>
              <a:rPr lang="en-US" dirty="0" smtClean="0"/>
              <a:t>Address </a:t>
            </a:r>
            <a:r>
              <a:rPr lang="en-US" dirty="0"/>
              <a:t>a problem of practice that has not been addressed in HS preschool </a:t>
            </a:r>
            <a:r>
              <a:rPr lang="en-US" dirty="0" smtClean="0"/>
              <a:t>classrooms. </a:t>
            </a:r>
          </a:p>
          <a:p>
            <a:r>
              <a:rPr lang="en-US" dirty="0" smtClean="0"/>
              <a:t>Why is this a problem?</a:t>
            </a:r>
          </a:p>
          <a:p>
            <a:r>
              <a:rPr lang="en-US" dirty="0" smtClean="0"/>
              <a:t>Why am I interested in this research study?</a:t>
            </a:r>
          </a:p>
          <a:p>
            <a:r>
              <a:rPr lang="en-US" dirty="0" smtClean="0"/>
              <a:t>Who will benefit as a result of this study?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the Research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</a:t>
            </a:r>
            <a:r>
              <a:rPr lang="en-US" dirty="0"/>
              <a:t>the importance of assessing the quality of inclusive practices in Head Start </a:t>
            </a:r>
            <a:r>
              <a:rPr lang="en-US" dirty="0" smtClean="0"/>
              <a:t>classrooms</a:t>
            </a:r>
          </a:p>
          <a:p>
            <a:r>
              <a:rPr lang="en-US" dirty="0" smtClean="0"/>
              <a:t>Review current literature</a:t>
            </a:r>
          </a:p>
          <a:p>
            <a:r>
              <a:rPr lang="en-US" dirty="0" smtClean="0"/>
              <a:t>Contribute to the current body of literature</a:t>
            </a:r>
          </a:p>
          <a:p>
            <a:r>
              <a:rPr lang="en-US" dirty="0" smtClean="0"/>
              <a:t>Make recommendations to improve current practices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purpose of the research study is to assess current inclusive practices (</a:t>
            </a:r>
            <a:r>
              <a:rPr lang="en-US" dirty="0" err="1"/>
              <a:t>Muccio</a:t>
            </a:r>
            <a:r>
              <a:rPr lang="en-US" dirty="0"/>
              <a:t>, 2012; </a:t>
            </a:r>
            <a:r>
              <a:rPr lang="en-US" dirty="0" err="1"/>
              <a:t>Soukakou</a:t>
            </a:r>
            <a:r>
              <a:rPr lang="en-US" dirty="0"/>
              <a:t>, 2012) of Head Start preschool </a:t>
            </a:r>
            <a:r>
              <a:rPr lang="en-US" dirty="0" smtClean="0"/>
              <a:t>classrooms, </a:t>
            </a:r>
            <a:r>
              <a:rPr lang="en-US" u="sng" dirty="0" smtClean="0"/>
              <a:t>improve </a:t>
            </a:r>
            <a:r>
              <a:rPr lang="en-US" u="sng" dirty="0"/>
              <a:t>access of the preschool curriculum</a:t>
            </a:r>
            <a:r>
              <a:rPr lang="en-US" dirty="0"/>
              <a:t> and to </a:t>
            </a:r>
            <a:r>
              <a:rPr lang="en-US" u="sng" dirty="0"/>
              <a:t>improve student </a:t>
            </a:r>
            <a:r>
              <a:rPr lang="en-US" u="sng" dirty="0" smtClean="0"/>
              <a:t>performance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u="sng" dirty="0"/>
              <a:t>students with special needs </a:t>
            </a:r>
            <a:r>
              <a:rPr lang="en-US" dirty="0"/>
              <a:t>in the Inland Empire.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Methodology, </a:t>
            </a:r>
            <a:br>
              <a:rPr lang="en-US" b="1" dirty="0" smtClean="0"/>
            </a:br>
            <a:r>
              <a:rPr lang="en-US" b="1" dirty="0" smtClean="0"/>
              <a:t>Design and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Mixed </a:t>
            </a:r>
            <a:r>
              <a:rPr lang="en-US" dirty="0"/>
              <a:t>method </a:t>
            </a:r>
            <a:r>
              <a:rPr lang="en-US" dirty="0" smtClean="0"/>
              <a:t>study </a:t>
            </a:r>
          </a:p>
          <a:p>
            <a:pPr>
              <a:buNone/>
            </a:pPr>
            <a:r>
              <a:rPr lang="en-US" dirty="0" smtClean="0"/>
              <a:t>	Answers </a:t>
            </a:r>
            <a:r>
              <a:rPr lang="en-US" dirty="0"/>
              <a:t>for the </a:t>
            </a:r>
            <a:r>
              <a:rPr lang="en-US" u="sng" dirty="0"/>
              <a:t>qualitative research paradigm </a:t>
            </a:r>
            <a:r>
              <a:rPr lang="en-US" dirty="0"/>
              <a:t>will be obtained by using the case study </a:t>
            </a:r>
            <a:r>
              <a:rPr lang="en-US" dirty="0" smtClean="0"/>
              <a:t>(interviews and observations)research design (</a:t>
            </a:r>
            <a:r>
              <a:rPr lang="en-US" dirty="0" err="1" smtClean="0"/>
              <a:t>Creswel</a:t>
            </a:r>
            <a:r>
              <a:rPr lang="en-US" dirty="0" smtClean="0"/>
              <a:t>, 2012).</a:t>
            </a:r>
          </a:p>
          <a:p>
            <a:pPr>
              <a:buNone/>
            </a:pPr>
            <a:r>
              <a:rPr lang="en-US" dirty="0" smtClean="0"/>
              <a:t> 	Answers for the </a:t>
            </a:r>
            <a:r>
              <a:rPr lang="en-US" u="sng" dirty="0" smtClean="0"/>
              <a:t>quantitative research paradigm</a:t>
            </a:r>
            <a:r>
              <a:rPr lang="en-US" dirty="0" smtClean="0"/>
              <a:t> will be obtained by using the Inclusive Classroom Profile (</a:t>
            </a:r>
            <a:r>
              <a:rPr lang="en-US" dirty="0" err="1" smtClean="0"/>
              <a:t>Soukakou</a:t>
            </a:r>
            <a:r>
              <a:rPr lang="en-US" dirty="0" smtClean="0"/>
              <a:t>, 2012)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Questions – Qualitative R.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1. How do Head Start preschool </a:t>
            </a:r>
            <a:r>
              <a:rPr lang="en-US" b="1" u="sng" dirty="0"/>
              <a:t>teachers </a:t>
            </a:r>
            <a:r>
              <a:rPr lang="en-US" u="sng" dirty="0" smtClean="0"/>
              <a:t>define</a:t>
            </a:r>
            <a:r>
              <a:rPr lang="en-US" u="sng" dirty="0"/>
              <a:t>, describe and explain inclusive practices</a:t>
            </a:r>
            <a:r>
              <a:rPr lang="en-US" dirty="0"/>
              <a:t> (including children with special needs with typical peers) in their daily interactions with students?</a:t>
            </a:r>
          </a:p>
          <a:p>
            <a:r>
              <a:rPr lang="en-US" dirty="0"/>
              <a:t>1. How do Head Start preschool </a:t>
            </a:r>
            <a:r>
              <a:rPr lang="en-US" b="1" u="sng" dirty="0" smtClean="0"/>
              <a:t>directors</a:t>
            </a:r>
            <a:r>
              <a:rPr lang="en-US" u="sng" dirty="0" smtClean="0"/>
              <a:t> </a:t>
            </a:r>
            <a:r>
              <a:rPr lang="en-US" u="sng" dirty="0"/>
              <a:t>define, describe and explain inclusive practices</a:t>
            </a:r>
            <a:r>
              <a:rPr lang="en-US" dirty="0"/>
              <a:t> (including children with special needs with typical peers) in their daily interactions with students?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Research Question – Quantitative 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have inclusive practices </a:t>
            </a:r>
            <a:r>
              <a:rPr lang="en-US" dirty="0" smtClean="0"/>
              <a:t>within Head </a:t>
            </a:r>
            <a:r>
              <a:rPr lang="en-US" dirty="0"/>
              <a:t>Start classrooms impacted student performance for student with and without special needs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/>
              <a:t>Hypothesis</a:t>
            </a:r>
            <a:r>
              <a:rPr lang="en-US" b="1" dirty="0"/>
              <a:t>: </a:t>
            </a:r>
            <a:r>
              <a:rPr lang="en-US" dirty="0"/>
              <a:t>High quality inclusive practices have a positive impact on student performance for student with and without special needs.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r>
              <a:rPr lang="en-US" b="1" dirty="0"/>
              <a:t>Null Hypothesis:</a:t>
            </a:r>
            <a:r>
              <a:rPr lang="en-US" dirty="0"/>
              <a:t> The quality of inclusive practices does not have an impact on student performance for student with and without special needs.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Independent Variable:</a:t>
            </a:r>
            <a:r>
              <a:rPr lang="en-US" dirty="0"/>
              <a:t> Inclusion in Head Start as measures by the Inclusive Classroom Profile (ICP)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Dependent Variable(s):</a:t>
            </a:r>
            <a:r>
              <a:rPr lang="en-US" dirty="0"/>
              <a:t> Student performance/outcomes as measured by the Desired Results Development Profile (Fall and Spring semesters)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en-US" dirty="0"/>
              <a:t>Historical Context of the Problem – Importance of High Quality Early Childhood Education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dirty="0"/>
              <a:t>Birth of the Head Start Preschool </a:t>
            </a:r>
            <a:r>
              <a:rPr lang="en-US" dirty="0" smtClean="0"/>
              <a:t>Program  </a:t>
            </a:r>
            <a:endParaRPr lang="en-US" dirty="0"/>
          </a:p>
          <a:p>
            <a:pPr marL="571500" lvl="0" indent="-571500">
              <a:buFont typeface="+mj-lt"/>
              <a:buAutoNum type="romanUcPeriod"/>
            </a:pPr>
            <a:r>
              <a:rPr lang="en-US" dirty="0"/>
              <a:t>Head Start Curriculum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dirty="0"/>
              <a:t>Including Children with Special Needs in Head Start Classrooms and Inclusive Practices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dirty="0"/>
              <a:t>Inclusive Practices in Early Childhood Education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dirty="0"/>
              <a:t>Assessing the Quality of Head Start Preschool Inclusive Practices Using the Inclusive Classroom Profile (ICP)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1371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Assessment of Inclusive Practices of Head Start Preschool Classrooms</vt:lpstr>
      <vt:lpstr>Preschool 101</vt:lpstr>
      <vt:lpstr>Overview of the Research Study</vt:lpstr>
      <vt:lpstr>Purpose of the Research Study</vt:lpstr>
      <vt:lpstr>Purpose Statement</vt:lpstr>
      <vt:lpstr>Research Methodology,  Design and Tools</vt:lpstr>
      <vt:lpstr>Research Questions – Qualitative R.</vt:lpstr>
      <vt:lpstr>Research Question – Quantitative R. </vt:lpstr>
      <vt:lpstr>Literature Review</vt:lpstr>
      <vt:lpstr>Historical Context of the Problem – Importance of High Quality Early Childhood Education</vt:lpstr>
      <vt:lpstr>Birth of the Head Start Preschool Program</vt:lpstr>
      <vt:lpstr>Head Start Curriculum</vt:lpstr>
      <vt:lpstr>Including Children with Special Needs in HS Start Classrooms and Inclusive Practices</vt:lpstr>
      <vt:lpstr>Inclusive Practices in  Early Childhood Education</vt:lpstr>
      <vt:lpstr>Inclusive Classroom Profile (ICP)</vt:lpstr>
      <vt:lpstr>Inclusive Classroom Profile (ICP)</vt:lpstr>
      <vt:lpstr>Conclusion</vt:lpstr>
      <vt:lpstr> References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Inclusive Practices of Head Start Preschool Classrooms</dc:title>
  <dc:creator>Shine Nissar</dc:creator>
  <cp:lastModifiedBy>shine</cp:lastModifiedBy>
  <cp:revision>41</cp:revision>
  <dcterms:created xsi:type="dcterms:W3CDTF">2006-08-16T00:00:00Z</dcterms:created>
  <dcterms:modified xsi:type="dcterms:W3CDTF">2014-12-02T08:52:11Z</dcterms:modified>
</cp:coreProperties>
</file>