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ACCB-3CBC-463A-B470-0CE90AFD4CF3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A33C-BFDD-4069-A990-3512391C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42CC-6464-714E-8886-360BEB79B5C3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0A7F-B175-2147-903D-91896126A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youtu.be/O6SLQ2VsZ6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73"/>
            <a:ext cx="7772400" cy="23303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Moths to a Flame</a:t>
            </a:r>
            <a:r>
              <a:rPr lang="en-US" dirty="0" smtClean="0"/>
              <a:t>:  Education Policy Research and the Controversial Issues of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7592009" cy="22289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 Jeffrey R. </a:t>
            </a:r>
            <a:r>
              <a:rPr lang="en-US" dirty="0" err="1" smtClean="0"/>
              <a:t>Henig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Presenters:  </a:t>
            </a:r>
          </a:p>
          <a:p>
            <a:r>
              <a:rPr lang="en-US" dirty="0" err="1" smtClean="0"/>
              <a:t>Ifthika</a:t>
            </a:r>
            <a:r>
              <a:rPr lang="en-US" dirty="0" smtClean="0"/>
              <a:t> Shine </a:t>
            </a:r>
            <a:r>
              <a:rPr lang="en-US" dirty="0" err="1" smtClean="0"/>
              <a:t>Nissar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Jacqueline Marie Mantz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24" y="3600450"/>
            <a:ext cx="2794543" cy="284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570143" y="3857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Early studies focused on harmful affects of tracking: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 smtClean="0"/>
              <a:t> - Stigmatization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- Locked in less challenging classes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- Less qualified teachers</a:t>
            </a:r>
          </a:p>
          <a:p>
            <a:r>
              <a:rPr lang="en-US" dirty="0" smtClean="0"/>
              <a:t>Tracking could be worse than self-fulfilling prophecies. </a:t>
            </a:r>
          </a:p>
          <a:p>
            <a:r>
              <a:rPr lang="en-US" dirty="0" smtClean="0"/>
              <a:t>Tracking is a second-generational discrimination</a:t>
            </a:r>
          </a:p>
          <a:p>
            <a:pPr lvl="1"/>
            <a:r>
              <a:rPr lang="en-US" dirty="0" smtClean="0"/>
              <a:t>Maintaining white classrooms</a:t>
            </a:r>
          </a:p>
          <a:p>
            <a:r>
              <a:rPr lang="en-US" dirty="0" smtClean="0"/>
              <a:t>Jeannie Oakes’s </a:t>
            </a:r>
            <a:r>
              <a:rPr lang="en-US" i="1" dirty="0" smtClean="0"/>
              <a:t>Keeping Track (1985) </a:t>
            </a:r>
          </a:p>
          <a:p>
            <a:pPr>
              <a:buNone/>
            </a:pPr>
            <a:r>
              <a:rPr lang="en-US" dirty="0" smtClean="0"/>
              <a:t>	 - </a:t>
            </a:r>
            <a:r>
              <a:rPr lang="en-US" sz="2800" dirty="0" smtClean="0"/>
              <a:t>more non-white students found in less academically    	challenging tracks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2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072"/>
            <a:ext cx="8229600" cy="50240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Why do you think charter school enrollment has increased so dramatically?  </a:t>
            </a:r>
            <a:endParaRPr lang="en-US" dirty="0" smtClean="0"/>
          </a:p>
        </p:txBody>
      </p:sp>
      <p:pic>
        <p:nvPicPr>
          <p:cNvPr id="4" name="Picture 3" descr="Charter-School-Students-by-Year-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85" y="2844024"/>
            <a:ext cx="6492240" cy="40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Charter Schools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“Skim the Cream” - Charter schools exclusively targeting white middle class students was unfounded (Department of Education, 2000).</a:t>
            </a:r>
          </a:p>
          <a:p>
            <a:r>
              <a:rPr lang="en-US" dirty="0" smtClean="0"/>
              <a:t>However charter schools may be leading to slightly greater segregation and white flight (</a:t>
            </a:r>
            <a:r>
              <a:rPr lang="en-US" dirty="0" err="1" smtClean="0"/>
              <a:t>Frankenburg</a:t>
            </a:r>
            <a:r>
              <a:rPr lang="en-US" dirty="0" smtClean="0"/>
              <a:t> and Lee, 2003)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- i.e. 70% Black students in charter schools vs. 	   34% Black students in Public schools </a:t>
            </a:r>
          </a:p>
        </p:txBody>
      </p:sp>
    </p:spTree>
    <p:extLst>
      <p:ext uri="{BB962C8B-B14F-4D97-AF65-F5344CB8AC3E}">
        <p14:creationId xmlns:p14="http://schemas.microsoft.com/office/powerpoint/2010/main" val="39094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Choice Empirical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Schneider, </a:t>
            </a:r>
            <a:r>
              <a:rPr lang="en-US" dirty="0" err="1" smtClean="0"/>
              <a:t>Teske</a:t>
            </a:r>
            <a:r>
              <a:rPr lang="en-US" dirty="0" smtClean="0"/>
              <a:t>, and </a:t>
            </a:r>
            <a:r>
              <a:rPr lang="en-US" dirty="0" err="1" smtClean="0"/>
              <a:t>Marschall</a:t>
            </a:r>
            <a:r>
              <a:rPr lang="en-US" dirty="0" smtClean="0"/>
              <a:t> (2000) found low-income minority parents stated academic quality is important more often than white parents</a:t>
            </a:r>
          </a:p>
          <a:p>
            <a:r>
              <a:rPr lang="en-US" dirty="0" smtClean="0"/>
              <a:t>White parents more likely to choose schools that have lower percentages of minority children and minority families more likely to choose lower income schools (</a:t>
            </a:r>
            <a:r>
              <a:rPr lang="en-US" dirty="0" err="1" smtClean="0"/>
              <a:t>Henig</a:t>
            </a:r>
            <a:r>
              <a:rPr lang="en-US" dirty="0" smtClean="0"/>
              <a:t>, 1996)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race still what we need to be looking at or are there other factors?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Class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Religion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Culture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Context</a:t>
            </a:r>
          </a:p>
          <a:p>
            <a:endParaRPr lang="en-US" dirty="0"/>
          </a:p>
        </p:txBody>
      </p:sp>
      <p:pic>
        <p:nvPicPr>
          <p:cNvPr id="4" name="Picture 3" descr="diverse-stu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16" y="2108310"/>
            <a:ext cx="5785084" cy="44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Race Based v. Race Neutral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Policies targeted specifically at race face greater challenges than universal policies focusing on other factors politically </a:t>
            </a:r>
          </a:p>
          <a:p>
            <a:r>
              <a:rPr lang="en-US" dirty="0" smtClean="0"/>
              <a:t>Nonracial solutions such as increasing employment, economic growth, and education will go farther in helping all people according to Williams Julius Wilson (1987) </a:t>
            </a:r>
          </a:p>
          <a:p>
            <a:r>
              <a:rPr lang="en-US" dirty="0" smtClean="0"/>
              <a:t>Economic integration rather than racial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Race, Civic capacity and Coalition Building for School Reform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 city schools face a challenge of cycling reform rather than resistance to reform</a:t>
            </a:r>
          </a:p>
          <a:p>
            <a:r>
              <a:rPr lang="en-US" dirty="0" smtClean="0"/>
              <a:t>“Reforms that go nowhere”</a:t>
            </a:r>
          </a:p>
          <a:p>
            <a:r>
              <a:rPr lang="en-US" dirty="0" smtClean="0"/>
              <a:t>“Flip-Flops”</a:t>
            </a:r>
          </a:p>
          <a:p>
            <a:r>
              <a:rPr lang="en-US" dirty="0" smtClean="0"/>
              <a:t>School Reforms mostly symbolic </a:t>
            </a:r>
          </a:p>
          <a:p>
            <a:r>
              <a:rPr lang="en-US" dirty="0" smtClean="0"/>
              <a:t>Blacks and Latinos do not always share an alliance (</a:t>
            </a:r>
            <a:r>
              <a:rPr lang="en-US" dirty="0" err="1" smtClean="0"/>
              <a:t>Schipps</a:t>
            </a:r>
            <a:r>
              <a:rPr lang="en-US" dirty="0" smtClean="0"/>
              <a:t>, 2004)</a:t>
            </a:r>
          </a:p>
          <a:p>
            <a:r>
              <a:rPr lang="en-US" dirty="0" smtClean="0"/>
              <a:t>Race a challenge in school reform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Declining Significance of Race?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</a:t>
            </a:r>
            <a:r>
              <a:rPr lang="en-US" dirty="0" err="1" smtClean="0"/>
              <a:t>Julious</a:t>
            </a:r>
            <a:r>
              <a:rPr lang="en-US" dirty="0" smtClean="0"/>
              <a:t> Wilson (1978)…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	</a:t>
            </a:r>
            <a:r>
              <a:rPr lang="en-US" sz="2400" dirty="0" smtClean="0"/>
              <a:t>Socioeconomic status greater factor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	</a:t>
            </a:r>
            <a:r>
              <a:rPr lang="en-US" sz="2400" dirty="0" smtClean="0"/>
              <a:t>Race during 1960s and early 1970s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	</a:t>
            </a:r>
            <a:r>
              <a:rPr lang="en-US" sz="2400" dirty="0" smtClean="0"/>
              <a:t>Race Side stepping in the late 1970s</a:t>
            </a:r>
          </a:p>
          <a:p>
            <a:r>
              <a:rPr lang="en-US" dirty="0" smtClean="0"/>
              <a:t>Is research becoming more accurate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OR is less research focused on race issues?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Closure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of this researcher’s conclusions that race is declining in significance? 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Personal opinions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Share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Henig</a:t>
            </a:r>
            <a:r>
              <a:rPr lang="en-US" dirty="0"/>
              <a:t>, J.R. As moths to a flame: Educational </a:t>
            </a:r>
            <a:r>
              <a:rPr lang="en-US" dirty="0" smtClean="0"/>
              <a:t>	policy </a:t>
            </a:r>
            <a:r>
              <a:rPr lang="en-US" dirty="0"/>
              <a:t>research and </a:t>
            </a:r>
            <a:r>
              <a:rPr lang="en-US" dirty="0" smtClean="0"/>
              <a:t>the controversial 	issues </a:t>
            </a:r>
            <a:r>
              <a:rPr lang="en-US" dirty="0"/>
              <a:t>of race. </a:t>
            </a:r>
            <a:r>
              <a:rPr lang="en-US" i="1" dirty="0" smtClean="0"/>
              <a:t>The </a:t>
            </a:r>
            <a:r>
              <a:rPr lang="en-US" i="1" dirty="0"/>
              <a:t>state of</a:t>
            </a:r>
            <a:r>
              <a:rPr lang="en-US" dirty="0"/>
              <a:t> </a:t>
            </a:r>
            <a:r>
              <a:rPr lang="en-US" i="1" dirty="0"/>
              <a:t>education policy </a:t>
            </a:r>
            <a:r>
              <a:rPr lang="en-US" i="1" dirty="0" smtClean="0"/>
              <a:t>	research</a:t>
            </a:r>
            <a:r>
              <a:rPr lang="en-US" i="1" dirty="0"/>
              <a:t>, </a:t>
            </a:r>
            <a:r>
              <a:rPr lang="en-US" dirty="0" smtClean="0"/>
              <a:t>pp</a:t>
            </a:r>
            <a:r>
              <a:rPr lang="en-US" dirty="0"/>
              <a:t>. </a:t>
            </a:r>
            <a:r>
              <a:rPr lang="en-US" dirty="0" smtClean="0"/>
              <a:t>131-144.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Scientist Perspective</a:t>
            </a:r>
            <a:br>
              <a:rPr lang="en-US" dirty="0" smtClean="0"/>
            </a:br>
            <a:r>
              <a:rPr lang="en-US" dirty="0" smtClean="0"/>
              <a:t>Quick write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4800" dirty="0" smtClean="0">
                <a:solidFill>
                  <a:srgbClr val="008000"/>
                </a:solidFill>
              </a:rPr>
              <a:t>How are institutions affected by race?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0" y="274638"/>
            <a:ext cx="8108830" cy="901356"/>
          </a:xfrm>
        </p:spPr>
        <p:txBody>
          <a:bodyPr/>
          <a:lstStyle/>
          <a:p>
            <a:r>
              <a:rPr lang="en-US" b="1" dirty="0" smtClean="0"/>
              <a:t>Areas of Inquiry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994"/>
            <a:ext cx="8229600" cy="49501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Desegregation and White Flight</a:t>
            </a:r>
          </a:p>
          <a:p>
            <a:r>
              <a:rPr lang="en-US" dirty="0" smtClean="0"/>
              <a:t>Teacher Expectations: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Black Students and White School</a:t>
            </a:r>
          </a:p>
          <a:p>
            <a:r>
              <a:rPr lang="en-US" dirty="0" smtClean="0"/>
              <a:t>Tracking and Second Generation Discrimination</a:t>
            </a:r>
          </a:p>
          <a:p>
            <a:r>
              <a:rPr lang="en-US" dirty="0" smtClean="0"/>
              <a:t>School choice: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Markets as a tool for Equity or Resegregation? </a:t>
            </a:r>
          </a:p>
          <a:p>
            <a:r>
              <a:rPr lang="en-US" dirty="0" smtClean="0"/>
              <a:t>Race-Based vs. Race-Neutral Policies</a:t>
            </a:r>
          </a:p>
          <a:p>
            <a:r>
              <a:rPr lang="en-US" dirty="0" smtClean="0"/>
              <a:t>Race, Civic capacity and Coalition Building for School Reform </a:t>
            </a:r>
          </a:p>
          <a:p>
            <a:r>
              <a:rPr lang="en-US" dirty="0" smtClean="0"/>
              <a:t>Declining Significance of Race?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7830"/>
          </a:xfrm>
        </p:spPr>
        <p:txBody>
          <a:bodyPr/>
          <a:lstStyle/>
          <a:p>
            <a:r>
              <a:rPr lang="en-US" dirty="0" smtClean="0"/>
              <a:t>Desegregation and White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869"/>
            <a:ext cx="8229600" cy="4813731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 smtClean="0"/>
              <a:t>Two Streams of Research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Stream 1:  Empirical Data: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Measuring  racial compositions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of schools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Stream 2:  Processes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Institutions of governance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37" y="1959988"/>
            <a:ext cx="3202164" cy="45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17457" cy="14851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Measuring  Racial Compositions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of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589"/>
            <a:ext cx="8229600" cy="42445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Researchers aimed to find a universal answer to the issue of </a:t>
            </a:r>
            <a:r>
              <a:rPr lang="en-US" b="1" dirty="0" smtClean="0"/>
              <a:t>Race</a:t>
            </a:r>
          </a:p>
          <a:p>
            <a:r>
              <a:rPr lang="en-US" dirty="0" smtClean="0"/>
              <a:t>Took place in the 70’s…  What was the political landscape in the country?</a:t>
            </a:r>
          </a:p>
          <a:p>
            <a:r>
              <a:rPr lang="en-US" dirty="0" smtClean="0"/>
              <a:t>James Coleman coined the term “white flight”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sz="2800" dirty="0" smtClean="0"/>
              <a:t>school desegregation prompted white teachers to    	leave these schools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- Black students do better in classrooms with more 	advanced </a:t>
            </a:r>
            <a:r>
              <a:rPr lang="en-US" sz="2800" dirty="0" smtClean="0"/>
              <a:t>white </a:t>
            </a:r>
            <a:r>
              <a:rPr lang="en-US" sz="2800" dirty="0" smtClean="0"/>
              <a:t>students</a:t>
            </a:r>
          </a:p>
          <a:p>
            <a:pPr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6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Lorene Cary on “White Flight”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http://youtu.be/</a:t>
            </a:r>
            <a:r>
              <a:rPr lang="en-US" dirty="0" smtClean="0">
                <a:hlinkClick r:id="rId2"/>
              </a:rPr>
              <a:t>O6SLQ2VsZ68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36" y="2791024"/>
            <a:ext cx="6521910" cy="33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Processes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smtClean="0">
                <a:solidFill>
                  <a:srgbClr val="008000"/>
                </a:solidFill>
              </a:rPr>
              <a:t>Institutions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 smtClean="0">
                <a:solidFill>
                  <a:srgbClr val="008000"/>
                </a:solidFill>
              </a:rPr>
              <a:t>Governance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2898" cy="4973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did the local and political leadership respond to the volatile issue of </a:t>
            </a:r>
            <a:r>
              <a:rPr lang="en-US" b="1" dirty="0" smtClean="0"/>
              <a:t>Race?</a:t>
            </a:r>
          </a:p>
          <a:p>
            <a:r>
              <a:rPr lang="en-US" dirty="0" smtClean="0"/>
              <a:t>Robert Crain’s </a:t>
            </a:r>
            <a:r>
              <a:rPr lang="en-US" i="1" dirty="0" smtClean="0"/>
              <a:t>The Politics of School Desegregation </a:t>
            </a:r>
            <a:r>
              <a:rPr lang="en-US" dirty="0" smtClean="0"/>
              <a:t>(1969):  Focused on variations of transitioning to desegregated schools</a:t>
            </a:r>
          </a:p>
          <a:p>
            <a:r>
              <a:rPr lang="en-US" dirty="0" smtClean="0"/>
              <a:t>School Boards were important facilitators to integration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- “Black box” of local politics – approval or  	  	     disapproval of desegregation S.B. members </a:t>
            </a:r>
          </a:p>
          <a:p>
            <a:r>
              <a:rPr lang="en-US" dirty="0" err="1" smtClean="0"/>
              <a:t>Hochschild</a:t>
            </a:r>
            <a:r>
              <a:rPr lang="en-US" dirty="0" smtClean="0"/>
              <a:t>  (1984) challenged idea that populace will uphold equity and justice in terms of race issues</a:t>
            </a:r>
          </a:p>
          <a:p>
            <a:pPr lvl="1">
              <a:buNone/>
            </a:pPr>
            <a:r>
              <a:rPr lang="en-US" dirty="0" smtClean="0"/>
              <a:t>		- Majority interest vs. minority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Teacher Expectations: Black Students and White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Early Writings:  </a:t>
            </a:r>
            <a:r>
              <a:rPr lang="en-US" dirty="0" smtClean="0"/>
              <a:t>White teachers low expectations for black students self-fulfilling prophecies</a:t>
            </a:r>
          </a:p>
          <a:p>
            <a:r>
              <a:rPr lang="en-US" dirty="0" smtClean="0"/>
              <a:t>Desegregation of schools resulted in segregation within schools</a:t>
            </a:r>
          </a:p>
          <a:p>
            <a:r>
              <a:rPr lang="en-US" i="1" dirty="0" smtClean="0"/>
              <a:t>Pygmalion in the Classroom </a:t>
            </a:r>
            <a:r>
              <a:rPr lang="en-US" dirty="0" smtClean="0"/>
              <a:t>By Rosenthal and Jacobson (1968) influential in terms of showing teachers expectations influence academic growth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sz="2600" dirty="0" smtClean="0"/>
              <a:t>Intelligence Test 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sz="2600" dirty="0" smtClean="0"/>
              <a:t>Black students performed poorly because of the low 	   expectations of white teachers.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3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Teacher Expectations: Black Students and White School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More Recent Writings : </a:t>
            </a:r>
            <a:r>
              <a:rPr lang="en-US" dirty="0" smtClean="0"/>
              <a:t> Higher proportions of teachers of color in schools</a:t>
            </a:r>
          </a:p>
          <a:p>
            <a:r>
              <a:rPr lang="en-US" dirty="0" smtClean="0"/>
              <a:t>Race, student success and self-fulfilling prophecies more complicated then previous writings suggest</a:t>
            </a:r>
          </a:p>
          <a:p>
            <a:r>
              <a:rPr lang="en-US" dirty="0" err="1" smtClean="0"/>
              <a:t>Jussim</a:t>
            </a:r>
            <a:r>
              <a:rPr lang="en-US" dirty="0" smtClean="0"/>
              <a:t> and Harbor (2005):  “self-fulfilling  prophecies do exist but they are generally small, fragile, and fleeting” (p.151)</a:t>
            </a:r>
          </a:p>
          <a:p>
            <a:r>
              <a:rPr lang="en-US" dirty="0" smtClean="0"/>
              <a:t>African American and Hispanic Students make up about 40% of school enrollment in cities such as Atlanta, Detroit and Washington D.C.</a:t>
            </a:r>
          </a:p>
        </p:txBody>
      </p:sp>
    </p:spTree>
    <p:extLst>
      <p:ext uri="{BB962C8B-B14F-4D97-AF65-F5344CB8AC3E}">
        <p14:creationId xmlns:p14="http://schemas.microsoft.com/office/powerpoint/2010/main" val="24044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604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As Moths to a Flame:  Education Policy Research and the Controversial Issues of Race</vt:lpstr>
      <vt:lpstr>Political Scientist Perspective Quick write </vt:lpstr>
      <vt:lpstr>Areas of Inquiry </vt:lpstr>
      <vt:lpstr>Desegregation and White Flight</vt:lpstr>
      <vt:lpstr>Measuring  Racial Compositions  of Schools</vt:lpstr>
      <vt:lpstr>Lorene Cary on “White Flight”</vt:lpstr>
      <vt:lpstr>Processes and Institutions of Governance</vt:lpstr>
      <vt:lpstr>Teacher Expectations: Black Students and White School</vt:lpstr>
      <vt:lpstr>Teacher Expectations: Black Students and White School  </vt:lpstr>
      <vt:lpstr>Tracking</vt:lpstr>
      <vt:lpstr>School Choice</vt:lpstr>
      <vt:lpstr> Charter Schools</vt:lpstr>
      <vt:lpstr>School Choice Empirical Research</vt:lpstr>
      <vt:lpstr>Is race still what we need to be looking at or are there other factors? </vt:lpstr>
      <vt:lpstr>Race Based v. Race Neutral Policies</vt:lpstr>
      <vt:lpstr>Race, Civic capacity and Coalition Building for School Reform </vt:lpstr>
      <vt:lpstr>Declining Significance of Race?</vt:lpstr>
      <vt:lpstr>Closure</vt:lpstr>
      <vt:lpstr>Reference</vt:lpstr>
    </vt:vector>
  </TitlesOfParts>
  <Company>Palm Springs High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Moths to a Flame:  Education Policy Research and the Controversial Issues of Race</dc:title>
  <dc:creator>Jacqueline Mantz</dc:creator>
  <cp:lastModifiedBy>User</cp:lastModifiedBy>
  <cp:revision>62</cp:revision>
  <dcterms:created xsi:type="dcterms:W3CDTF">2015-02-07T19:59:50Z</dcterms:created>
  <dcterms:modified xsi:type="dcterms:W3CDTF">2015-02-21T19:15:11Z</dcterms:modified>
</cp:coreProperties>
</file>