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0" r:id="rId5"/>
    <p:sldId id="262" r:id="rId6"/>
    <p:sldId id="261" r:id="rId7"/>
    <p:sldId id="266" r:id="rId8"/>
    <p:sldId id="267" r:id="rId9"/>
    <p:sldId id="269" r:id="rId10"/>
    <p:sldId id="270" r:id="rId11"/>
    <p:sldId id="272" r:id="rId12"/>
    <p:sldId id="273" r:id="rId13"/>
    <p:sldId id="282" r:id="rId14"/>
    <p:sldId id="271" r:id="rId15"/>
    <p:sldId id="274" r:id="rId16"/>
    <p:sldId id="279" r:id="rId17"/>
    <p:sldId id="283" r:id="rId18"/>
    <p:sldId id="284" r:id="rId19"/>
    <p:sldId id="259" r:id="rId20"/>
    <p:sldId id="263" r:id="rId21"/>
    <p:sldId id="257" r:id="rId22"/>
    <p:sldId id="285" r:id="rId23"/>
    <p:sldId id="281" r:id="rId24"/>
    <p:sldId id="28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u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wm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asa.org/content.aspx?id=740&amp;terms=salary+of+superintendents" TargetMode="External"/><Relationship Id="rId2" Type="http://schemas.openxmlformats.org/officeDocument/2006/relationships/hyperlink" Target="http://www.aasa.org/content.aspx?id=45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asa.org/content.aspx?id=11542&amp;terms=female+superintenden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asa.org/content.aspx?id=740&amp;terms=salary+of+superintendent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Cu0jxQoybmg" TargetMode="External"/><Relationship Id="rId2" Type="http://schemas.openxmlformats.org/officeDocument/2006/relationships/hyperlink" Target="https://www.youtube.com/watch?v=YcUE198wD9o" TargetMode="External"/><Relationship Id="rId1" Type="http://schemas.openxmlformats.org/officeDocument/2006/relationships/slideLayout" Target="../slideLayouts/slideLayout2.xml"/><Relationship Id="rId4" Type="http://schemas.openxmlformats.org/officeDocument/2006/relationships/hyperlink" Target="https://www.youtube.com/watch?v=03o1JZ7c7gI"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aasa.org/content.aspx?id=740&amp;terms=salary+of+superintendents" TargetMode="External"/><Relationship Id="rId3" Type="http://schemas.openxmlformats.org/officeDocument/2006/relationships/hyperlink" Target="http://www1.salary.com/School-Superintendent-Salary.html" TargetMode="External"/><Relationship Id="rId7" Type="http://schemas.openxmlformats.org/officeDocument/2006/relationships/hyperlink" Target="https://www.youtube.com/watch?v=j9z5tYaL9b0" TargetMode="External"/><Relationship Id="rId12" Type="http://schemas.openxmlformats.org/officeDocument/2006/relationships/hyperlink" Target="https://www.youtube.com/watch?v=03o1JZ7c7gI" TargetMode="External"/><Relationship Id="rId2" Type="http://schemas.openxmlformats.org/officeDocument/2006/relationships/hyperlink" Target="http://www.aasa.org/content.aspx?id=11542&amp;terms=female+superintendents" TargetMode="External"/><Relationship Id="rId1" Type="http://schemas.openxmlformats.org/officeDocument/2006/relationships/slideLayout" Target="../slideLayouts/slideLayout2.xml"/><Relationship Id="rId6" Type="http://schemas.openxmlformats.org/officeDocument/2006/relationships/hyperlink" Target="http://www.acsa.org/" TargetMode="External"/><Relationship Id="rId11" Type="http://schemas.openxmlformats.org/officeDocument/2006/relationships/hyperlink" Target="https://www.youtube.com/watch?v=Cu0jxQoybmg" TargetMode="External"/><Relationship Id="rId5" Type="http://schemas.openxmlformats.org/officeDocument/2006/relationships/hyperlink" Target="http://www.aasa.org/" TargetMode="External"/><Relationship Id="rId10" Type="http://schemas.openxmlformats.org/officeDocument/2006/relationships/hyperlink" Target="https://www.youtube.com/watch?v=YcUE198wD9o" TargetMode="External"/><Relationship Id="rId4" Type="http://schemas.openxmlformats.org/officeDocument/2006/relationships/hyperlink" Target="http://www.breitbart.com/Big-Government/2014/02/09/CA-School-Superintendent-makes-Outrageous-Sum-of-Money" TargetMode="External"/><Relationship Id="rId9" Type="http://schemas.openxmlformats.org/officeDocument/2006/relationships/hyperlink" Target="http://www.aasa.org/content.aspx?id=45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reitbart.com/Big-Government/2014/02/09/CA-School-Superintendent-makes-Outrageous-Sum-of-Money" TargetMode="External"/><Relationship Id="rId2" Type="http://schemas.openxmlformats.org/officeDocument/2006/relationships/hyperlink" Target="http://www1.salary.com/School-Superintendent-Salary.html" TargetMode="External"/><Relationship Id="rId1" Type="http://schemas.openxmlformats.org/officeDocument/2006/relationships/slideLayout" Target="../slideLayouts/slideLayout2.xml"/><Relationship Id="rId6" Type="http://schemas.openxmlformats.org/officeDocument/2006/relationships/hyperlink" Target="https://www.youtube.com/watch?v=j9z5tYaL9b0" TargetMode="External"/><Relationship Id="rId5" Type="http://schemas.openxmlformats.org/officeDocument/2006/relationships/hyperlink" Target="http://www.acsa.org/" TargetMode="External"/><Relationship Id="rId4" Type="http://schemas.openxmlformats.org/officeDocument/2006/relationships/hyperlink" Target="http://www.aasa.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848600" cy="2590800"/>
          </a:xfrm>
        </p:spPr>
        <p:txBody>
          <a:bodyPr>
            <a:normAutofit fontScale="90000"/>
          </a:bodyPr>
          <a:lstStyle/>
          <a:p>
            <a:r>
              <a:rPr lang="en-US" sz="4000" b="1" dirty="0" smtClean="0"/>
              <a:t>Using Social Capital in Interpreting the</a:t>
            </a:r>
            <a:br>
              <a:rPr lang="en-US" sz="4000" b="1" dirty="0" smtClean="0"/>
            </a:br>
            <a:r>
              <a:rPr lang="en-US" sz="4000" b="1" dirty="0" smtClean="0"/>
              <a:t>Careers of Three Latina Superintendents</a:t>
            </a:r>
            <a:r>
              <a:rPr lang="en-US" b="1" dirty="0" smtClean="0"/>
              <a:t/>
            </a:r>
            <a:br>
              <a:rPr lang="en-US" b="1" dirty="0" smtClean="0"/>
            </a:br>
            <a:r>
              <a:rPr lang="en-US" sz="4000" dirty="0" smtClean="0"/>
              <a:t>By Flora Ida Ortiz</a:t>
            </a:r>
            <a:endParaRPr lang="en-US" sz="4000" dirty="0"/>
          </a:p>
        </p:txBody>
      </p:sp>
      <p:sp>
        <p:nvSpPr>
          <p:cNvPr id="3" name="Subtitle 2"/>
          <p:cNvSpPr>
            <a:spLocks noGrp="1"/>
          </p:cNvSpPr>
          <p:nvPr>
            <p:ph type="subTitle" idx="1"/>
          </p:nvPr>
        </p:nvSpPr>
        <p:spPr>
          <a:xfrm>
            <a:off x="609600" y="3352800"/>
            <a:ext cx="7848600" cy="2209800"/>
          </a:xfrm>
        </p:spPr>
        <p:txBody>
          <a:bodyPr>
            <a:normAutofit lnSpcReduction="10000"/>
          </a:bodyPr>
          <a:lstStyle/>
          <a:p>
            <a:r>
              <a:rPr lang="en-US" dirty="0" smtClean="0">
                <a:solidFill>
                  <a:schemeClr val="accent2">
                    <a:lumMod val="75000"/>
                  </a:schemeClr>
                </a:solidFill>
              </a:rPr>
              <a:t>Presented by</a:t>
            </a:r>
          </a:p>
          <a:p>
            <a:r>
              <a:rPr lang="en-US" b="1" dirty="0" err="1" smtClean="0">
                <a:solidFill>
                  <a:schemeClr val="accent2">
                    <a:lumMod val="75000"/>
                  </a:schemeClr>
                </a:solidFill>
              </a:rPr>
              <a:t>Ifthika</a:t>
            </a:r>
            <a:r>
              <a:rPr lang="en-US" b="1" dirty="0" smtClean="0">
                <a:solidFill>
                  <a:schemeClr val="accent2">
                    <a:lumMod val="75000"/>
                  </a:schemeClr>
                </a:solidFill>
              </a:rPr>
              <a:t> “Shine” </a:t>
            </a:r>
            <a:r>
              <a:rPr lang="en-US" b="1" dirty="0" err="1" smtClean="0">
                <a:solidFill>
                  <a:schemeClr val="accent2">
                    <a:lumMod val="75000"/>
                  </a:schemeClr>
                </a:solidFill>
              </a:rPr>
              <a:t>Nissar</a:t>
            </a:r>
            <a:endParaRPr lang="en-US" b="1" dirty="0" smtClean="0">
              <a:solidFill>
                <a:schemeClr val="accent2">
                  <a:lumMod val="75000"/>
                </a:schemeClr>
              </a:solidFill>
            </a:endParaRPr>
          </a:p>
          <a:p>
            <a:r>
              <a:rPr lang="en-US" dirty="0" smtClean="0">
                <a:solidFill>
                  <a:schemeClr val="accent2">
                    <a:lumMod val="75000"/>
                  </a:schemeClr>
                </a:solidFill>
              </a:rPr>
              <a:t>Doctoral Student – CSUSB</a:t>
            </a:r>
          </a:p>
          <a:p>
            <a:r>
              <a:rPr lang="en-US" sz="2600" dirty="0" smtClean="0">
                <a:solidFill>
                  <a:schemeClr val="accent2">
                    <a:lumMod val="75000"/>
                  </a:schemeClr>
                </a:solidFill>
              </a:rPr>
              <a:t>EDUC 702 Foundations in Education and Leadership</a:t>
            </a:r>
          </a:p>
          <a:p>
            <a:endParaRPr lang="en-US" sz="2600"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Autonomy of superintendents…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autonomy at the </a:t>
            </a:r>
            <a:r>
              <a:rPr lang="en-US" b="1" u="sng" dirty="0" smtClean="0"/>
              <a:t>micro level </a:t>
            </a:r>
            <a:r>
              <a:rPr lang="en-US" dirty="0" smtClean="0"/>
              <a:t>is the extent to which the superintendent and other school members have access to out-of-district community members. </a:t>
            </a:r>
          </a:p>
          <a:p>
            <a:r>
              <a:rPr lang="en-US" dirty="0" smtClean="0"/>
              <a:t>At the </a:t>
            </a:r>
            <a:r>
              <a:rPr lang="en-US" b="1" u="sng" dirty="0" smtClean="0"/>
              <a:t>macro level</a:t>
            </a:r>
            <a:r>
              <a:rPr lang="en-US" dirty="0" smtClean="0"/>
              <a:t>, autonomy is the extent to which school officials are connected to civil and other leaders, are governed by a professional ethos, and are able to recruit and reward colleagues on the basis of merit. Their decisions and actions are, therefore, viewed as legitimate and just…</a:t>
            </a:r>
            <a:endParaRPr lang="en-US" dirty="0"/>
          </a:p>
        </p:txBody>
      </p:sp>
    </p:spTree>
  </p:cSld>
  <p:clrMapOvr>
    <a:masterClrMapping/>
  </p:clrMapOvr>
  <p:transition spd="slow">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Superintendents appointment and establishment of a career depends on the social capital of…</a:t>
            </a:r>
            <a:endParaRPr lang="en-US" sz="2800" b="1" dirty="0"/>
          </a:p>
        </p:txBody>
      </p:sp>
      <p:sp>
        <p:nvSpPr>
          <p:cNvPr id="3" name="Content Placeholder 2"/>
          <p:cNvSpPr>
            <a:spLocks noGrp="1"/>
          </p:cNvSpPr>
          <p:nvPr>
            <p:ph idx="1"/>
          </p:nvPr>
        </p:nvSpPr>
        <p:spPr/>
        <p:txBody>
          <a:bodyPr>
            <a:normAutofit/>
          </a:bodyPr>
          <a:lstStyle/>
          <a:p>
            <a:r>
              <a:rPr lang="en-US" sz="2800" dirty="0" smtClean="0">
                <a:solidFill>
                  <a:schemeClr val="tx2">
                    <a:lumMod val="60000"/>
                    <a:lumOff val="40000"/>
                  </a:schemeClr>
                </a:solidFill>
              </a:rPr>
              <a:t>Relationships between the superintendent and the school board and the superintendent and the community.</a:t>
            </a:r>
          </a:p>
          <a:p>
            <a:r>
              <a:rPr lang="en-US" sz="2800" dirty="0" smtClean="0">
                <a:solidFill>
                  <a:schemeClr val="tx2">
                    <a:lumMod val="60000"/>
                    <a:lumOff val="40000"/>
                  </a:schemeClr>
                </a:solidFill>
              </a:rPr>
              <a:t>“construction of interpersonal trust, solidarity, and shared meaning in the context of institutional relations,” Stanton-Salazar (1997, p. 17)</a:t>
            </a:r>
          </a:p>
          <a:p>
            <a:r>
              <a:rPr lang="en-US" sz="2800" dirty="0" smtClean="0">
                <a:solidFill>
                  <a:schemeClr val="tx2">
                    <a:lumMod val="60000"/>
                    <a:lumOff val="40000"/>
                  </a:schemeClr>
                </a:solidFill>
              </a:rPr>
              <a:t>Lasting and trustworthy relationships are more likely to call for commitment and permanency in the career and stability to the school district</a:t>
            </a:r>
            <a:r>
              <a:rPr lang="en-US" sz="2800" dirty="0" smtClean="0"/>
              <a:t>.</a:t>
            </a:r>
            <a:endParaRPr lang="en-US" sz="2800" dirty="0"/>
          </a:p>
        </p:txBody>
      </p:sp>
    </p:spTree>
  </p:cSld>
  <p:clrMapOvr>
    <a:masterClrMapping/>
  </p:clrMapOvr>
  <p:transition spd="slow">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Gender and Ethnic Subgroups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chemeClr val="accent3">
                    <a:lumMod val="75000"/>
                  </a:schemeClr>
                </a:solidFill>
              </a:rPr>
              <a:t>Women socialized to value being connected to others and willing to maintain relationships (Gilligan, 1982)would be expected to not only be linked to women and their groups but would strive to remain connected</a:t>
            </a:r>
          </a:p>
          <a:p>
            <a:pPr lvl="1">
              <a:buFont typeface="Wingdings" pitchFamily="2" charset="2"/>
              <a:buChar char="v"/>
            </a:pPr>
            <a:r>
              <a:rPr lang="en-US" dirty="0" smtClean="0"/>
              <a:t>	A Latina superintendent may be more able to gain parental and community commitment toward education from a community  consisting of a higher proportion of Latinos than non-Latinos.</a:t>
            </a:r>
          </a:p>
          <a:p>
            <a:pPr lvl="1">
              <a:buFont typeface="Wingdings" pitchFamily="2" charset="2"/>
              <a:buChar char="v"/>
            </a:pPr>
            <a:r>
              <a:rPr lang="en-US" dirty="0" smtClean="0"/>
              <a:t>	A Latina may gain support from the Latino community through the women and be more effective with that community than a male or Latino superintendent because the relationship is based on prior history and the belief between the two that they can trust each other.</a:t>
            </a:r>
            <a:endParaRPr lang="en-US" dirty="0"/>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Develop your Career Ladder</a:t>
            </a:r>
            <a:endParaRPr lang="en-US" b="1" dirty="0"/>
          </a:p>
        </p:txBody>
      </p:sp>
      <p:sp>
        <p:nvSpPr>
          <p:cNvPr id="3" name="Content Placeholder 2"/>
          <p:cNvSpPr>
            <a:spLocks noGrp="1"/>
          </p:cNvSpPr>
          <p:nvPr>
            <p:ph idx="1"/>
          </p:nvPr>
        </p:nvSpPr>
        <p:spPr>
          <a:xfrm>
            <a:off x="914400" y="1676399"/>
            <a:ext cx="7162800" cy="3886201"/>
          </a:xfrm>
        </p:spPr>
        <p:txBody>
          <a:bodyPr>
            <a:normAutofit fontScale="85000" lnSpcReduction="20000"/>
          </a:bodyPr>
          <a:lstStyle/>
          <a:p>
            <a:pPr algn="ctr">
              <a:buNone/>
            </a:pPr>
            <a:r>
              <a:rPr lang="en-US" b="1" dirty="0" smtClean="0">
                <a:solidFill>
                  <a:srgbClr val="FF0000"/>
                </a:solidFill>
              </a:rPr>
              <a:t>Activity</a:t>
            </a:r>
          </a:p>
          <a:p>
            <a:pPr>
              <a:buNone/>
            </a:pPr>
            <a:r>
              <a:rPr lang="en-US" dirty="0" smtClean="0"/>
              <a:t>Reflect on your education and professional journey</a:t>
            </a:r>
          </a:p>
          <a:p>
            <a:pPr>
              <a:buNone/>
            </a:pPr>
            <a:r>
              <a:rPr lang="en-US" dirty="0" smtClean="0"/>
              <a:t>		Where have you been?</a:t>
            </a:r>
          </a:p>
          <a:p>
            <a:pPr>
              <a:buNone/>
            </a:pPr>
            <a:r>
              <a:rPr lang="en-US" dirty="0" smtClean="0"/>
              <a:t>		Where are you heading?</a:t>
            </a:r>
          </a:p>
          <a:p>
            <a:pPr>
              <a:buNone/>
            </a:pPr>
            <a:r>
              <a:rPr lang="en-US" dirty="0" smtClean="0"/>
              <a:t>		Where do you see your self in 5 years?</a:t>
            </a:r>
          </a:p>
          <a:p>
            <a:pPr>
              <a:buNone/>
            </a:pPr>
            <a:r>
              <a:rPr lang="en-US" dirty="0" smtClean="0"/>
              <a:t>		Develop your career ladder</a:t>
            </a:r>
          </a:p>
          <a:p>
            <a:pPr>
              <a:buNone/>
            </a:pPr>
            <a:r>
              <a:rPr lang="en-US" sz="1400" dirty="0" smtClean="0"/>
              <a:t>				</a:t>
            </a:r>
          </a:p>
          <a:p>
            <a:pPr>
              <a:buNone/>
            </a:pPr>
            <a:r>
              <a:rPr lang="en-US" sz="1400" dirty="0" smtClean="0"/>
              <a:t>				Dr. Susan </a:t>
            </a:r>
            <a:r>
              <a:rPr lang="en-US" sz="1400" dirty="0" err="1" smtClean="0"/>
              <a:t>Jindra</a:t>
            </a:r>
            <a:r>
              <a:rPr lang="en-US" sz="1400" dirty="0" smtClean="0"/>
              <a:t>, Professor, CSUSB – Career Ladder</a:t>
            </a:r>
          </a:p>
          <a:p>
            <a:pPr algn="r">
              <a:buNone/>
            </a:pPr>
            <a:r>
              <a:rPr lang="en-US" dirty="0" smtClean="0"/>
              <a:t> </a:t>
            </a:r>
          </a:p>
          <a:p>
            <a:pPr>
              <a:buNone/>
            </a:pPr>
            <a:endParaRPr lang="en-US" dirty="0" smtClean="0"/>
          </a:p>
          <a:p>
            <a:pPr>
              <a:buNone/>
            </a:pPr>
            <a:endParaRPr lang="en-US" dirty="0" smtClean="0"/>
          </a:p>
          <a:p>
            <a:pPr>
              <a:buNone/>
            </a:pPr>
            <a:endParaRPr lang="en-US" dirty="0"/>
          </a:p>
        </p:txBody>
      </p:sp>
      <p:pic>
        <p:nvPicPr>
          <p:cNvPr id="1026" name="Picture 2" descr="C:\Users\shine\AppData\Local\Microsoft\Windows\INetCache\IE\ZV8964W7\MP900385589[1].jpg"/>
          <p:cNvPicPr>
            <a:picLocks noChangeAspect="1" noChangeArrowheads="1"/>
          </p:cNvPicPr>
          <p:nvPr/>
        </p:nvPicPr>
        <p:blipFill>
          <a:blip r:embed="rId2" cstate="print"/>
          <a:srcRect/>
          <a:stretch>
            <a:fillRect/>
          </a:stretch>
        </p:blipFill>
        <p:spPr bwMode="auto">
          <a:xfrm>
            <a:off x="7239000" y="4724400"/>
            <a:ext cx="1524000" cy="2133600"/>
          </a:xfrm>
          <a:prstGeom prst="rect">
            <a:avLst/>
          </a:prstGeom>
          <a:noFill/>
        </p:spPr>
      </p:pic>
      <p:pic>
        <p:nvPicPr>
          <p:cNvPr id="1027" name="Picture 3" descr="C:\Users\shine\AppData\Local\Microsoft\Windows\INetCache\IE\H3C1QYQA\MP900401005[1].jpg"/>
          <p:cNvPicPr>
            <a:picLocks noChangeAspect="1" noChangeArrowheads="1"/>
          </p:cNvPicPr>
          <p:nvPr/>
        </p:nvPicPr>
        <p:blipFill>
          <a:blip r:embed="rId3" cstate="print"/>
          <a:srcRect/>
          <a:stretch>
            <a:fillRect/>
          </a:stretch>
        </p:blipFill>
        <p:spPr bwMode="auto">
          <a:xfrm>
            <a:off x="152400" y="5331620"/>
            <a:ext cx="914400" cy="1370931"/>
          </a:xfrm>
          <a:prstGeom prst="rect">
            <a:avLst/>
          </a:prstGeom>
          <a:noFill/>
        </p:spPr>
      </p:pic>
      <p:pic>
        <p:nvPicPr>
          <p:cNvPr id="1034" name="Picture 10" descr="C:\Users\shine\AppData\Local\Microsoft\Windows\INetCache\IE\ZV8964W7\MC900339608[1].wmf"/>
          <p:cNvPicPr>
            <a:picLocks noChangeAspect="1" noChangeArrowheads="1"/>
          </p:cNvPicPr>
          <p:nvPr/>
        </p:nvPicPr>
        <p:blipFill>
          <a:blip r:embed="rId4" cstate="print"/>
          <a:srcRect/>
          <a:stretch>
            <a:fillRect/>
          </a:stretch>
        </p:blipFill>
        <p:spPr bwMode="auto">
          <a:xfrm>
            <a:off x="5562600" y="5715000"/>
            <a:ext cx="905256" cy="905256"/>
          </a:xfrm>
          <a:prstGeom prst="rect">
            <a:avLst/>
          </a:prstGeom>
          <a:noFill/>
        </p:spPr>
      </p:pic>
      <p:pic>
        <p:nvPicPr>
          <p:cNvPr id="1035" name="Picture 11" descr="C:\Users\shine\AppData\Local\Microsoft\Windows\INetCache\IE\H3C1QYQA\MC900349351[1].wmf"/>
          <p:cNvPicPr>
            <a:picLocks noChangeAspect="1" noChangeArrowheads="1"/>
          </p:cNvPicPr>
          <p:nvPr/>
        </p:nvPicPr>
        <p:blipFill>
          <a:blip r:embed="rId5" cstate="print"/>
          <a:srcRect/>
          <a:stretch>
            <a:fillRect/>
          </a:stretch>
        </p:blipFill>
        <p:spPr bwMode="auto">
          <a:xfrm>
            <a:off x="2971801" y="5410200"/>
            <a:ext cx="1600200" cy="1447799"/>
          </a:xfrm>
          <a:prstGeom prst="rect">
            <a:avLst/>
          </a:prstGeom>
          <a:noFill/>
        </p:spPr>
      </p:pic>
      <p:pic>
        <p:nvPicPr>
          <p:cNvPr id="1039" name="Picture 15" descr="C:\Users\shine\AppData\Local\Microsoft\Windows\INetCache\IE\0Z8I4VU1\MC900195222[1].wmf"/>
          <p:cNvPicPr>
            <a:picLocks noChangeAspect="1" noChangeArrowheads="1"/>
          </p:cNvPicPr>
          <p:nvPr/>
        </p:nvPicPr>
        <p:blipFill>
          <a:blip r:embed="rId6" cstate="print"/>
          <a:srcRect/>
          <a:stretch>
            <a:fillRect/>
          </a:stretch>
        </p:blipFill>
        <p:spPr bwMode="auto">
          <a:xfrm>
            <a:off x="7010400" y="2590800"/>
            <a:ext cx="1810512" cy="884225"/>
          </a:xfrm>
          <a:prstGeom prst="rect">
            <a:avLst/>
          </a:prstGeom>
          <a:noFill/>
        </p:spPr>
      </p:pic>
      <p:pic>
        <p:nvPicPr>
          <p:cNvPr id="1041" name="Picture 17" descr="C:\Users\shine\AppData\Local\Microsoft\Windows\INetCache\IE\9DDODGUX\MC900030074[1].wmf"/>
          <p:cNvPicPr>
            <a:picLocks noChangeAspect="1" noChangeArrowheads="1"/>
          </p:cNvPicPr>
          <p:nvPr/>
        </p:nvPicPr>
        <p:blipFill>
          <a:blip r:embed="rId7" cstate="print"/>
          <a:srcRect/>
          <a:stretch>
            <a:fillRect/>
          </a:stretch>
        </p:blipFill>
        <p:spPr bwMode="auto">
          <a:xfrm>
            <a:off x="0" y="3124200"/>
            <a:ext cx="1066800" cy="1904695"/>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0600" cy="3124200"/>
          </a:xfrm>
        </p:spPr>
        <p:txBody>
          <a:bodyPr>
            <a:normAutofit fontScale="90000"/>
          </a:bodyPr>
          <a:lstStyle/>
          <a:p>
            <a:r>
              <a:rPr lang="en-US" b="1" dirty="0" smtClean="0"/>
              <a:t>Meet the three Latina Superintendents</a:t>
            </a:r>
            <a:br>
              <a:rPr lang="en-US" b="1" dirty="0" smtClean="0"/>
            </a:br>
            <a:r>
              <a:rPr lang="en-US" b="1" dirty="0" smtClean="0"/>
              <a:t/>
            </a:r>
            <a:br>
              <a:rPr lang="en-US" b="1" dirty="0" smtClean="0"/>
            </a:br>
            <a:r>
              <a:rPr lang="en-US" b="1" dirty="0" smtClean="0"/>
              <a:t>1. Ms. Contreras</a:t>
            </a:r>
            <a:br>
              <a:rPr lang="en-US" b="1" dirty="0" smtClean="0"/>
            </a:br>
            <a:endParaRPr lang="en-US" dirty="0"/>
          </a:p>
        </p:txBody>
      </p:sp>
      <p:sp>
        <p:nvSpPr>
          <p:cNvPr id="3" name="Content Placeholder 2"/>
          <p:cNvSpPr>
            <a:spLocks noGrp="1"/>
          </p:cNvSpPr>
          <p:nvPr>
            <p:ph idx="1"/>
          </p:nvPr>
        </p:nvSpPr>
        <p:spPr>
          <a:xfrm>
            <a:off x="457200" y="2819400"/>
            <a:ext cx="8534400" cy="3306763"/>
          </a:xfrm>
        </p:spPr>
        <p:txBody>
          <a:bodyPr>
            <a:normAutofit/>
          </a:bodyPr>
          <a:lstStyle/>
          <a:p>
            <a:pPr marL="514350" indent="-514350" algn="ctr">
              <a:buNone/>
            </a:pPr>
            <a:endParaRPr lang="en-US" sz="4000" b="1" dirty="0" smtClean="0"/>
          </a:p>
          <a:p>
            <a:pPr>
              <a:buNone/>
            </a:pPr>
            <a:r>
              <a:rPr lang="en-US" b="1" dirty="0" smtClean="0"/>
              <a:t>Kinship Structure of Relations…</a:t>
            </a:r>
          </a:p>
          <a:p>
            <a:pPr>
              <a:buNone/>
            </a:pPr>
            <a:r>
              <a:rPr lang="en-US" dirty="0" smtClean="0"/>
              <a:t> Superintendent whose social capital is </a:t>
            </a:r>
            <a:r>
              <a:rPr lang="en-US" b="1" dirty="0" smtClean="0"/>
              <a:t>limited</a:t>
            </a:r>
            <a:r>
              <a:rPr lang="en-US" dirty="0" smtClean="0"/>
              <a:t> to intracommunity ties, cultural practices and political context and the associated autonomy</a:t>
            </a:r>
          </a:p>
          <a:p>
            <a:pPr>
              <a:buNone/>
            </a:pPr>
            <a:r>
              <a:rPr lang="en-US" sz="1800" dirty="0" smtClean="0">
                <a:solidFill>
                  <a:srgbClr val="FF0000"/>
                </a:solidFill>
              </a:rPr>
              <a:t>Review your handout and identify Ms. Contreras…</a:t>
            </a:r>
            <a:endParaRPr lang="en-US" sz="1800" dirty="0">
              <a:solidFill>
                <a:srgbClr val="FF0000"/>
              </a:solidFill>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2438400"/>
          </a:xfrm>
        </p:spPr>
        <p:txBody>
          <a:bodyPr>
            <a:normAutofit fontScale="90000"/>
          </a:bodyPr>
          <a:lstStyle/>
          <a:p>
            <a:r>
              <a:rPr lang="en-US" b="1" dirty="0" smtClean="0"/>
              <a:t>Meet the three Latina Superintendents</a:t>
            </a:r>
            <a:br>
              <a:rPr lang="en-US" b="1" dirty="0" smtClean="0"/>
            </a:br>
            <a:r>
              <a:rPr lang="en-US" b="1" dirty="0" smtClean="0"/>
              <a:t/>
            </a:r>
            <a:br>
              <a:rPr lang="en-US" b="1" dirty="0" smtClean="0"/>
            </a:br>
            <a:r>
              <a:rPr lang="en-US" b="1" dirty="0" smtClean="0"/>
              <a:t>2. Dr. Duran</a:t>
            </a:r>
            <a:br>
              <a:rPr lang="en-US" b="1" dirty="0" smtClean="0"/>
            </a:br>
            <a:endParaRPr lang="en-US" dirty="0"/>
          </a:p>
        </p:txBody>
      </p:sp>
      <p:sp>
        <p:nvSpPr>
          <p:cNvPr id="3" name="Content Placeholder 2"/>
          <p:cNvSpPr>
            <a:spLocks noGrp="1"/>
          </p:cNvSpPr>
          <p:nvPr>
            <p:ph idx="1"/>
          </p:nvPr>
        </p:nvSpPr>
        <p:spPr>
          <a:xfrm>
            <a:off x="304800" y="2667000"/>
            <a:ext cx="8686800" cy="3810000"/>
          </a:xfrm>
        </p:spPr>
        <p:txBody>
          <a:bodyPr>
            <a:noAutofit/>
          </a:bodyPr>
          <a:lstStyle/>
          <a:p>
            <a:pPr>
              <a:buNone/>
            </a:pPr>
            <a:r>
              <a:rPr lang="en-US" b="1" dirty="0" smtClean="0"/>
              <a:t>Technical Structure of Relations…</a:t>
            </a:r>
          </a:p>
          <a:p>
            <a:pPr>
              <a:buNone/>
            </a:pPr>
            <a:r>
              <a:rPr lang="en-US" dirty="0" smtClean="0"/>
              <a:t>Superintendent whose social capital </a:t>
            </a:r>
            <a:r>
              <a:rPr lang="en-US" b="1" dirty="0" smtClean="0"/>
              <a:t>spans </a:t>
            </a:r>
            <a:r>
              <a:rPr lang="en-US" dirty="0" smtClean="0"/>
              <a:t>intracommunity ties, state-technical relations, and extracommunity technical networks</a:t>
            </a:r>
          </a:p>
          <a:p>
            <a:pPr>
              <a:buNone/>
            </a:pPr>
            <a:r>
              <a:rPr lang="en-US" dirty="0" smtClean="0"/>
              <a:t>	and the associated cultural practices and political context and the consequent autonomy</a:t>
            </a:r>
          </a:p>
          <a:p>
            <a:pPr>
              <a:buNone/>
            </a:pPr>
            <a:r>
              <a:rPr lang="en-US" sz="1800" dirty="0" smtClean="0">
                <a:solidFill>
                  <a:srgbClr val="FF0000"/>
                </a:solidFill>
              </a:rPr>
              <a:t>Review your handout and identify Dr. Duran…</a:t>
            </a:r>
          </a:p>
          <a:p>
            <a:pPr>
              <a:buNone/>
            </a:pPr>
            <a:endParaRPr lang="en-US" dirty="0" smtClean="0"/>
          </a:p>
          <a:p>
            <a:pPr>
              <a:buNone/>
            </a:pPr>
            <a:endParaRPr lang="en-US" dirty="0"/>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sz="2400" dirty="0" smtClean="0"/>
              <a:t>Dr. Duran’s tenure lasted only 3 years </a:t>
            </a:r>
          </a:p>
          <a:p>
            <a:r>
              <a:rPr lang="en-US" sz="2400" dirty="0" smtClean="0"/>
              <a:t>Social capital was limited as she did not embed in a structure of relations in the community</a:t>
            </a:r>
          </a:p>
          <a:p>
            <a:pPr>
              <a:buNone/>
            </a:pPr>
            <a:r>
              <a:rPr lang="en-US" sz="2400" dirty="0" smtClean="0"/>
              <a:t>		Social resources belong to those in one’s social network</a:t>
            </a:r>
          </a:p>
          <a:p>
            <a:pPr>
              <a:buNone/>
            </a:pPr>
            <a:r>
              <a:rPr lang="en-US" sz="2400" dirty="0" smtClean="0"/>
              <a:t>		Social capital becomes necessary for superintendency 	appointment and career establishment</a:t>
            </a:r>
          </a:p>
          <a:p>
            <a:pPr>
              <a:buNone/>
            </a:pPr>
            <a:r>
              <a:rPr lang="en-US" sz="2400" b="1" dirty="0" smtClean="0">
                <a:solidFill>
                  <a:schemeClr val="accent6">
                    <a:lumMod val="75000"/>
                  </a:schemeClr>
                </a:solidFill>
              </a:rPr>
              <a:t>Dr. Duran did not balance the process (people) and the product (Task).  She was product oriented and took charge of what needed to be accomplished.</a:t>
            </a:r>
          </a:p>
          <a:p>
            <a:pPr>
              <a:buNone/>
            </a:pPr>
            <a:r>
              <a:rPr lang="en-US" sz="2400" dirty="0" smtClean="0"/>
              <a:t>Being superintendent includes relating more than doing</a:t>
            </a:r>
          </a:p>
          <a:p>
            <a:pPr>
              <a:buNone/>
            </a:pPr>
            <a:r>
              <a:rPr lang="en-US" sz="1200" dirty="0" smtClean="0"/>
              <a:t>			Dr. Robert Bailey, Professor, CSUSB – Balance of Leadership with process and task</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endParaRPr lang="en-US" sz="1300" dirty="0" smtClean="0"/>
          </a:p>
          <a:p>
            <a:endParaRPr lang="en-US" sz="1300" dirty="0" smtClean="0"/>
          </a:p>
          <a:p>
            <a:endParaRPr lang="en-US" sz="1300" dirty="0" smtClean="0"/>
          </a:p>
          <a:p>
            <a:endParaRPr lang="en-US" dirty="0" smtClean="0"/>
          </a:p>
          <a:p>
            <a:endParaRPr lang="en-US" sz="2400" dirty="0" smtClean="0"/>
          </a:p>
          <a:p>
            <a:endParaRPr lang="en-US" sz="2400" dirty="0" smtClean="0"/>
          </a:p>
          <a:p>
            <a:endParaRPr lang="en-US" sz="2400" dirty="0" smtClean="0"/>
          </a:p>
          <a:p>
            <a:endParaRPr lang="en-US" sz="2400" b="1" dirty="0"/>
          </a:p>
        </p:txBody>
      </p:sp>
      <p:pic>
        <p:nvPicPr>
          <p:cNvPr id="2050" name="Picture 2" descr="C:\Users\shine\AppData\Local\Microsoft\Windows\INetCache\IE\9DDODGUX\MC900215354[1].wmf"/>
          <p:cNvPicPr>
            <a:picLocks noChangeAspect="1" noChangeArrowheads="1"/>
          </p:cNvPicPr>
          <p:nvPr/>
        </p:nvPicPr>
        <p:blipFill>
          <a:blip r:embed="rId2" cstate="print"/>
          <a:srcRect/>
          <a:stretch>
            <a:fillRect/>
          </a:stretch>
        </p:blipFill>
        <p:spPr bwMode="auto">
          <a:xfrm>
            <a:off x="3505200" y="4793097"/>
            <a:ext cx="1828800" cy="2064903"/>
          </a:xfrm>
          <a:prstGeom prst="rect">
            <a:avLst/>
          </a:prstGeom>
          <a:noFill/>
        </p:spPr>
      </p:pic>
      <p:pic>
        <p:nvPicPr>
          <p:cNvPr id="2052" name="Picture 4" descr="C:\Users\shine\AppData\Local\Microsoft\Windows\INetCache\IE\ZV8964W7\MP900321176[1].jpg"/>
          <p:cNvPicPr>
            <a:picLocks noChangeAspect="1" noChangeArrowheads="1"/>
          </p:cNvPicPr>
          <p:nvPr/>
        </p:nvPicPr>
        <p:blipFill>
          <a:blip r:embed="rId3" cstate="print"/>
          <a:srcRect/>
          <a:stretch>
            <a:fillRect/>
          </a:stretch>
        </p:blipFill>
        <p:spPr bwMode="auto">
          <a:xfrm>
            <a:off x="7924800" y="3973795"/>
            <a:ext cx="1219200" cy="2884205"/>
          </a:xfrm>
          <a:prstGeom prst="rect">
            <a:avLst/>
          </a:prstGeom>
          <a:noFill/>
        </p:spPr>
      </p:pic>
      <p:pic>
        <p:nvPicPr>
          <p:cNvPr id="2053" name="Picture 5" descr="C:\Users\shine\AppData\Local\Microsoft\Windows\INetCache\IE\H3C1QYQA\MC910216418[1].png"/>
          <p:cNvPicPr>
            <a:picLocks noChangeAspect="1" noChangeArrowheads="1"/>
          </p:cNvPicPr>
          <p:nvPr/>
        </p:nvPicPr>
        <p:blipFill>
          <a:blip r:embed="rId4" cstate="print"/>
          <a:srcRect/>
          <a:stretch>
            <a:fillRect/>
          </a:stretch>
        </p:blipFill>
        <p:spPr bwMode="auto">
          <a:xfrm>
            <a:off x="228600" y="5029200"/>
            <a:ext cx="1943100" cy="1828800"/>
          </a:xfrm>
          <a:prstGeom prst="rect">
            <a:avLst/>
          </a:prstGeom>
          <a:noFill/>
        </p:spPr>
      </p:pic>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2743200"/>
          </a:xfrm>
        </p:spPr>
        <p:txBody>
          <a:bodyPr>
            <a:normAutofit fontScale="90000"/>
          </a:bodyPr>
          <a:lstStyle/>
          <a:p>
            <a:r>
              <a:rPr lang="en-US" b="1" dirty="0" smtClean="0"/>
              <a:t>Careers of Three Latina Superintendents</a:t>
            </a:r>
            <a:br>
              <a:rPr lang="en-US" b="1" dirty="0" smtClean="0"/>
            </a:br>
            <a:r>
              <a:rPr lang="en-US" b="1" dirty="0" smtClean="0"/>
              <a:t/>
            </a:r>
            <a:br>
              <a:rPr lang="en-US" b="1" dirty="0" smtClean="0"/>
            </a:br>
            <a:r>
              <a:rPr lang="en-US" b="1" dirty="0" smtClean="0"/>
              <a:t>3. Dr. Singer</a:t>
            </a:r>
            <a:br>
              <a:rPr lang="en-US" b="1" dirty="0" smtClean="0"/>
            </a:br>
            <a:endParaRPr lang="en-US" b="1" dirty="0"/>
          </a:p>
        </p:txBody>
      </p:sp>
      <p:sp>
        <p:nvSpPr>
          <p:cNvPr id="3" name="Content Placeholder 2"/>
          <p:cNvSpPr>
            <a:spLocks noGrp="1"/>
          </p:cNvSpPr>
          <p:nvPr>
            <p:ph idx="1"/>
          </p:nvPr>
        </p:nvSpPr>
        <p:spPr>
          <a:xfrm>
            <a:off x="457200" y="2819400"/>
            <a:ext cx="8001000" cy="3306763"/>
          </a:xfrm>
        </p:spPr>
        <p:txBody>
          <a:bodyPr>
            <a:normAutofit fontScale="85000" lnSpcReduction="20000"/>
          </a:bodyPr>
          <a:lstStyle/>
          <a:p>
            <a:r>
              <a:rPr lang="en-US" b="1" dirty="0" smtClean="0"/>
              <a:t>Embedded Structure of Relations… </a:t>
            </a:r>
          </a:p>
          <a:p>
            <a:pPr>
              <a:buNone/>
            </a:pPr>
            <a:r>
              <a:rPr lang="en-US" dirty="0" smtClean="0"/>
              <a:t>	Superintendent whose social capital consists of a </a:t>
            </a:r>
            <a:r>
              <a:rPr lang="en-US" b="1" dirty="0" smtClean="0"/>
              <a:t>wide-ranging and a high degree </a:t>
            </a:r>
            <a:r>
              <a:rPr lang="en-US" dirty="0" smtClean="0"/>
              <a:t>of embeddedness, cultural practices, and political contexts spanning the school district, community, state, and national levels. Career provides autonomy through the support of extracommunity networks to improve the district…</a:t>
            </a:r>
          </a:p>
          <a:p>
            <a:pPr>
              <a:buNone/>
            </a:pPr>
            <a:endParaRPr lang="en-US" dirty="0" smtClean="0"/>
          </a:p>
          <a:p>
            <a:pPr>
              <a:buNone/>
            </a:pPr>
            <a:r>
              <a:rPr lang="en-US" sz="2100" dirty="0" smtClean="0">
                <a:solidFill>
                  <a:srgbClr val="FF0000"/>
                </a:solidFill>
              </a:rPr>
              <a:t>Review your handout and identify Dr. Singer…</a:t>
            </a:r>
          </a:p>
          <a:p>
            <a:pPr>
              <a:buNone/>
            </a:pPr>
            <a:endParaRPr lang="en-US" dirty="0" smtClean="0"/>
          </a:p>
          <a:p>
            <a:endParaRPr lang="en-US" dirty="0"/>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534400" cy="6172200"/>
          </a:xfrm>
        </p:spPr>
        <p:txBody>
          <a:bodyPr>
            <a:normAutofit/>
          </a:bodyPr>
          <a:lstStyle/>
          <a:p>
            <a:r>
              <a:rPr lang="en-US" sz="2800" dirty="0" smtClean="0"/>
              <a:t>Dr. Singer was appointed to an urban, large school district of more than 35,000 students </a:t>
            </a:r>
          </a:p>
          <a:p>
            <a:r>
              <a:rPr lang="en-US" sz="2800" dirty="0" smtClean="0"/>
              <a:t>School district was bankrupted, overcrowded and</a:t>
            </a:r>
          </a:p>
          <a:p>
            <a:r>
              <a:rPr lang="en-US" sz="2800" dirty="0" smtClean="0"/>
              <a:t>Consisted of aging school buildings, </a:t>
            </a:r>
          </a:p>
          <a:p>
            <a:r>
              <a:rPr lang="en-US" sz="2800" dirty="0" smtClean="0"/>
              <a:t>High administrator turnover (during 7 years 12 Sups.)</a:t>
            </a:r>
          </a:p>
          <a:p>
            <a:r>
              <a:rPr lang="en-US" sz="2800" dirty="0" smtClean="0"/>
              <a:t>Low teacher morale </a:t>
            </a:r>
          </a:p>
          <a:p>
            <a:r>
              <a:rPr lang="en-US" sz="2800" dirty="0" smtClean="0"/>
              <a:t>Diverse student populations in the country</a:t>
            </a:r>
          </a:p>
          <a:p>
            <a:pPr>
              <a:buNone/>
            </a:pPr>
            <a:r>
              <a:rPr lang="en-US" sz="2800" dirty="0" smtClean="0"/>
              <a:t>...Students and teachers felt the connection, but did not fully understand what was happening…</a:t>
            </a:r>
            <a:endParaRPr lang="en-US" sz="2800" dirty="0"/>
          </a:p>
        </p:txBody>
      </p:sp>
      <p:pic>
        <p:nvPicPr>
          <p:cNvPr id="3077" name="Picture 5" descr="C:\Users\shine\AppData\Local\Microsoft\Windows\INetCache\IE\H3C1QYQA\MP900400818[1].jpg"/>
          <p:cNvPicPr>
            <a:picLocks noChangeAspect="1" noChangeArrowheads="1"/>
          </p:cNvPicPr>
          <p:nvPr/>
        </p:nvPicPr>
        <p:blipFill>
          <a:blip r:embed="rId2" cstate="print"/>
          <a:srcRect/>
          <a:stretch>
            <a:fillRect/>
          </a:stretch>
        </p:blipFill>
        <p:spPr bwMode="auto">
          <a:xfrm>
            <a:off x="1752600" y="5486400"/>
            <a:ext cx="6019800" cy="1032395"/>
          </a:xfrm>
          <a:prstGeom prst="rect">
            <a:avLst/>
          </a:prstGeom>
          <a:noFill/>
        </p:spPr>
      </p:pic>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Did you know?</a:t>
            </a:r>
            <a:endParaRPr lang="en-US" b="1"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Superintendent Demographics</a:t>
            </a:r>
            <a:r>
              <a:rPr lang="en-US" b="1" dirty="0" smtClean="0"/>
              <a:t/>
            </a:r>
            <a:br>
              <a:rPr lang="en-US" b="1" dirty="0" smtClean="0"/>
            </a:br>
            <a:r>
              <a:rPr lang="en-US" dirty="0" smtClean="0"/>
              <a:t>(from the </a:t>
            </a:r>
            <a:r>
              <a:rPr lang="en-US" dirty="0" smtClean="0">
                <a:hlinkClick r:id="rId2"/>
              </a:rPr>
              <a:t>2006 State of the Superintendency study</a:t>
            </a:r>
            <a:r>
              <a:rPr lang="en-US" dirty="0" smtClean="0"/>
              <a:t>) </a:t>
            </a:r>
          </a:p>
          <a:p>
            <a:endParaRPr lang="en-US" dirty="0" smtClean="0"/>
          </a:p>
          <a:p>
            <a:r>
              <a:rPr lang="en-US" dirty="0" smtClean="0"/>
              <a:t>21.7 percent of superintendents are women, a number that is increasing over time. </a:t>
            </a:r>
          </a:p>
          <a:p>
            <a:r>
              <a:rPr lang="en-US" dirty="0" smtClean="0"/>
              <a:t>The mean age of superintendents is between 54 and 55 years of age. </a:t>
            </a:r>
          </a:p>
          <a:p>
            <a:r>
              <a:rPr lang="en-US" dirty="0" smtClean="0"/>
              <a:t>The number of minority superintendents is around six percent. </a:t>
            </a:r>
          </a:p>
          <a:p>
            <a:r>
              <a:rPr lang="en-US" dirty="0" smtClean="0"/>
              <a:t>60 percent of superintendents have a doctoral degree.</a:t>
            </a:r>
          </a:p>
          <a:p>
            <a:pPr>
              <a:buNone/>
            </a:pPr>
            <a:r>
              <a:rPr lang="en-US" dirty="0" smtClean="0">
                <a:hlinkClick r:id="rId3"/>
              </a:rPr>
              <a:t>http://www.aasa.org/content.aspx?id=740&amp;terms=salary+of+superintendents</a:t>
            </a:r>
            <a:endParaRPr lang="en-US" dirty="0" smtClean="0"/>
          </a:p>
          <a:p>
            <a:pPr>
              <a:buNone/>
            </a:pPr>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1371600"/>
          </a:xfrm>
        </p:spPr>
        <p:txBody>
          <a:bodyPr>
            <a:noAutofit/>
          </a:bodyPr>
          <a:lstStyle/>
          <a:p>
            <a:r>
              <a:rPr lang="en-US" sz="3200" b="1" dirty="0" smtClean="0"/>
              <a:t>Why should we be concerned about Latina superintendents and their</a:t>
            </a:r>
            <a:br>
              <a:rPr lang="en-US" sz="3200" b="1" dirty="0" smtClean="0"/>
            </a:br>
            <a:r>
              <a:rPr lang="en-US" sz="3200" b="1" dirty="0" smtClean="0"/>
              <a:t>careers?</a:t>
            </a:r>
            <a:endParaRPr lang="en-US" sz="3200" b="1" dirty="0"/>
          </a:p>
        </p:txBody>
      </p:sp>
      <p:sp>
        <p:nvSpPr>
          <p:cNvPr id="3" name="Content Placeholder 2"/>
          <p:cNvSpPr>
            <a:spLocks noGrp="1"/>
          </p:cNvSpPr>
          <p:nvPr>
            <p:ph idx="1"/>
          </p:nvPr>
        </p:nvSpPr>
        <p:spPr>
          <a:xfrm>
            <a:off x="457200" y="1600201"/>
            <a:ext cx="3886200" cy="3657600"/>
          </a:xfrm>
        </p:spPr>
        <p:txBody>
          <a:bodyPr>
            <a:normAutofit fontScale="92500" lnSpcReduction="10000"/>
          </a:bodyPr>
          <a:lstStyle/>
          <a:p>
            <a:pPr>
              <a:buNone/>
            </a:pPr>
            <a:r>
              <a:rPr lang="en-US" b="1" dirty="0" smtClean="0">
                <a:solidFill>
                  <a:srgbClr val="FF0000"/>
                </a:solidFill>
              </a:rPr>
              <a:t>Activity  </a:t>
            </a:r>
          </a:p>
          <a:p>
            <a:pPr>
              <a:buNone/>
            </a:pPr>
            <a:r>
              <a:rPr lang="en-US" sz="2400" dirty="0" smtClean="0">
                <a:solidFill>
                  <a:srgbClr val="FF0000"/>
                </a:solidFill>
              </a:rPr>
              <a:t>Individual</a:t>
            </a:r>
          </a:p>
          <a:p>
            <a:r>
              <a:rPr lang="en-US" sz="2400" dirty="0" smtClean="0">
                <a:solidFill>
                  <a:srgbClr val="FF0000"/>
                </a:solidFill>
              </a:rPr>
              <a:t>List 5 people you know in leadership positions</a:t>
            </a:r>
          </a:p>
          <a:p>
            <a:r>
              <a:rPr lang="en-US" sz="2400" dirty="0" smtClean="0">
                <a:solidFill>
                  <a:srgbClr val="FF0000"/>
                </a:solidFill>
              </a:rPr>
              <a:t>Sort them by their profession</a:t>
            </a:r>
          </a:p>
          <a:p>
            <a:r>
              <a:rPr lang="en-US" sz="2400" dirty="0" smtClean="0">
                <a:solidFill>
                  <a:srgbClr val="FF0000"/>
                </a:solidFill>
              </a:rPr>
              <a:t>Sort them by gender</a:t>
            </a:r>
          </a:p>
          <a:p>
            <a:r>
              <a:rPr lang="en-US" sz="2400" dirty="0" smtClean="0">
                <a:solidFill>
                  <a:srgbClr val="FF0000"/>
                </a:solidFill>
              </a:rPr>
              <a:t>Sort them by race </a:t>
            </a:r>
          </a:p>
          <a:p>
            <a:pPr>
              <a:buNone/>
            </a:pPr>
            <a:r>
              <a:rPr lang="en-US" sz="2400" dirty="0" smtClean="0">
                <a:solidFill>
                  <a:srgbClr val="FF0000"/>
                </a:solidFill>
              </a:rPr>
              <a:t>Share with your neighbor</a:t>
            </a:r>
          </a:p>
          <a:p>
            <a:pPr>
              <a:buNone/>
            </a:pPr>
            <a:r>
              <a:rPr lang="en-US" sz="2400" dirty="0" smtClean="0">
                <a:solidFill>
                  <a:srgbClr val="FF0000"/>
                </a:solidFill>
              </a:rPr>
              <a:t>Share with large group</a:t>
            </a:r>
          </a:p>
          <a:p>
            <a:pPr>
              <a:buNone/>
            </a:pPr>
            <a:endParaRPr lang="en-US" dirty="0"/>
          </a:p>
        </p:txBody>
      </p:sp>
      <p:sp>
        <p:nvSpPr>
          <p:cNvPr id="4" name="Rectangle 3"/>
          <p:cNvSpPr/>
          <p:nvPr/>
        </p:nvSpPr>
        <p:spPr>
          <a:xfrm>
            <a:off x="4343400" y="2133600"/>
            <a:ext cx="4495800" cy="3170099"/>
          </a:xfrm>
          <a:prstGeom prst="rect">
            <a:avLst/>
          </a:prstGeom>
        </p:spPr>
        <p:txBody>
          <a:bodyPr wrap="square">
            <a:spAutoFit/>
          </a:bodyPr>
          <a:lstStyle/>
          <a:p>
            <a:r>
              <a:rPr lang="en-US" sz="2000" b="1" dirty="0" smtClean="0"/>
              <a:t>Top 3 Tips for Succeeding as a Female Superintendent </a:t>
            </a:r>
          </a:p>
          <a:p>
            <a:r>
              <a:rPr lang="en-US" sz="2000" dirty="0" smtClean="0"/>
              <a:t>By Suzanne L. Gilmour and Mary. P. </a:t>
            </a:r>
            <a:r>
              <a:rPr lang="en-US" sz="2000" dirty="0" err="1" smtClean="0"/>
              <a:t>Kinsella</a:t>
            </a:r>
            <a:endParaRPr lang="en-US" sz="2000" dirty="0" smtClean="0"/>
          </a:p>
          <a:p>
            <a:r>
              <a:rPr lang="en-US" sz="2000" b="1" dirty="0" smtClean="0"/>
              <a:t>1. Getting There: It’s about the match. </a:t>
            </a:r>
          </a:p>
          <a:p>
            <a:r>
              <a:rPr lang="en-US" sz="2000" b="1" dirty="0" smtClean="0"/>
              <a:t>2. Staying There: It’s about relationships.</a:t>
            </a:r>
          </a:p>
          <a:p>
            <a:r>
              <a:rPr lang="en-US" sz="2000" b="1" dirty="0" smtClean="0"/>
              <a:t>3. Leading with a higher aim: It’s about integrity and passion. </a:t>
            </a:r>
          </a:p>
          <a:p>
            <a:r>
              <a:rPr lang="en-US" sz="2000" dirty="0" smtClean="0">
                <a:hlinkClick r:id="rId2"/>
              </a:rPr>
              <a:t>http://www.aasa.org/content.aspx?id=11542&amp;terms=female+superintendents</a:t>
            </a:r>
            <a:endParaRPr lang="en-US" sz="2000" dirty="0" smtClean="0"/>
          </a:p>
        </p:txBody>
      </p:sp>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t>Superintendent Tenure</a:t>
            </a:r>
          </a:p>
          <a:p>
            <a:r>
              <a:rPr lang="en-US" dirty="0" smtClean="0"/>
              <a:t>Tenure for superintendents often makes headlines but is frequently understated. </a:t>
            </a:r>
          </a:p>
          <a:p>
            <a:pPr>
              <a:buNone/>
            </a:pPr>
            <a:r>
              <a:rPr lang="en-US" dirty="0" smtClean="0"/>
              <a:t>		The mean tenure for a superintendent is five 	to 	six years. </a:t>
            </a:r>
          </a:p>
          <a:p>
            <a:pPr>
              <a:buNone/>
            </a:pPr>
            <a:endParaRPr lang="en-US" dirty="0" smtClean="0"/>
          </a:p>
          <a:p>
            <a:pPr>
              <a:buNone/>
            </a:pPr>
            <a:r>
              <a:rPr lang="en-US" dirty="0" smtClean="0"/>
              <a:t>		The annual turnover rate for superintendents 	is 	between 14 and 16 percent.</a:t>
            </a:r>
          </a:p>
          <a:p>
            <a:pPr>
              <a:buNone/>
            </a:pPr>
            <a:endParaRPr lang="en-US" dirty="0" smtClean="0"/>
          </a:p>
          <a:p>
            <a:pPr>
              <a:buNone/>
            </a:pPr>
            <a:r>
              <a:rPr lang="en-US" dirty="0" smtClean="0">
                <a:hlinkClick r:id="rId2"/>
              </a:rPr>
              <a:t>http://www.aasa.org/content.aspx?id=740&amp;terms=salary+of+superintendents</a:t>
            </a:r>
            <a:endParaRPr lang="en-US" dirty="0" smtClean="0"/>
          </a:p>
          <a:p>
            <a:pPr>
              <a:buNone/>
            </a:pPr>
            <a:endParaRPr lang="en-US" dirty="0" smtClean="0"/>
          </a:p>
          <a:p>
            <a:endParaRPr lang="en-US" dirty="0"/>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hlinkClick r:id="rId2"/>
              </a:rPr>
              <a:t>https://www.youtube.com/watch?v=YcUE198wD9o</a:t>
            </a:r>
            <a:endParaRPr lang="en-US" dirty="0" smtClean="0"/>
          </a:p>
          <a:p>
            <a:pPr>
              <a:buNone/>
            </a:pPr>
            <a:r>
              <a:rPr lang="en-US" dirty="0" smtClean="0"/>
              <a:t>	</a:t>
            </a:r>
          </a:p>
          <a:p>
            <a:pPr>
              <a:buNone/>
            </a:pPr>
            <a:r>
              <a:rPr lang="en-US" dirty="0" smtClean="0"/>
              <a:t>10 Most Powerful Women in the World</a:t>
            </a:r>
          </a:p>
          <a:p>
            <a:pPr>
              <a:buNone/>
            </a:pPr>
            <a:r>
              <a:rPr lang="en-US" dirty="0" smtClean="0">
                <a:hlinkClick r:id="rId3"/>
              </a:rPr>
              <a:t>https://www.youtube.com/watch?v=Cu0jxQoybmg</a:t>
            </a:r>
            <a:r>
              <a:rPr lang="en-US" dirty="0" smtClean="0"/>
              <a:t> </a:t>
            </a:r>
          </a:p>
          <a:p>
            <a:pPr>
              <a:buNone/>
            </a:pPr>
            <a:endParaRPr lang="en-US" dirty="0" smtClean="0"/>
          </a:p>
          <a:p>
            <a:pPr>
              <a:buNone/>
            </a:pPr>
            <a:r>
              <a:rPr lang="en-US" dirty="0" smtClean="0"/>
              <a:t>Leaders Care - Inspirational Leadership Video</a:t>
            </a:r>
          </a:p>
          <a:p>
            <a:pPr>
              <a:buNone/>
            </a:pPr>
            <a:r>
              <a:rPr lang="en-US" dirty="0" smtClean="0">
                <a:hlinkClick r:id="rId4"/>
              </a:rPr>
              <a:t>https://www.youtube.com/watch?v=03o1JZ7c7gI</a:t>
            </a:r>
            <a:endParaRPr lang="en-US" dirty="0" smtClean="0"/>
          </a:p>
          <a:p>
            <a:pPr>
              <a:buNone/>
            </a:pPr>
            <a:endParaRPr lang="en-US" dirty="0" smtClean="0"/>
          </a:p>
          <a:p>
            <a:pPr>
              <a:buNone/>
            </a:pPr>
            <a:endParaRPr lang="en-US" dirty="0"/>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2514600" y="914400"/>
            <a:ext cx="5257800" cy="4800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200400" y="1524000"/>
            <a:ext cx="3962400" cy="3581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14800" y="2438400"/>
            <a:ext cx="2133600" cy="1905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4419600" y="3124200"/>
            <a:ext cx="1447800" cy="461665"/>
          </a:xfrm>
          <a:prstGeom prst="rect">
            <a:avLst/>
          </a:prstGeom>
          <a:noFill/>
        </p:spPr>
        <p:txBody>
          <a:bodyPr wrap="square" rtlCol="0">
            <a:spAutoFit/>
          </a:bodyPr>
          <a:lstStyle/>
          <a:p>
            <a:pPr algn="ctr"/>
            <a:r>
              <a:rPr lang="en-US" sz="800" dirty="0" smtClean="0"/>
              <a:t>Social Capital based on </a:t>
            </a:r>
          </a:p>
          <a:p>
            <a:pPr algn="ctr"/>
            <a:r>
              <a:rPr lang="en-US" sz="800" b="1" dirty="0" smtClean="0"/>
              <a:t>Kinship Relationships</a:t>
            </a:r>
          </a:p>
          <a:p>
            <a:pPr algn="ctr"/>
            <a:r>
              <a:rPr lang="en-US" sz="800" dirty="0" smtClean="0"/>
              <a:t>Ms. Contreras</a:t>
            </a:r>
            <a:endParaRPr lang="en-US" sz="800" dirty="0"/>
          </a:p>
        </p:txBody>
      </p:sp>
      <p:sp>
        <p:nvSpPr>
          <p:cNvPr id="11" name="TextBox 10"/>
          <p:cNvSpPr txBox="1"/>
          <p:nvPr/>
        </p:nvSpPr>
        <p:spPr>
          <a:xfrm>
            <a:off x="3962400" y="4038600"/>
            <a:ext cx="2590800" cy="338554"/>
          </a:xfrm>
          <a:prstGeom prst="rect">
            <a:avLst/>
          </a:prstGeom>
          <a:noFill/>
        </p:spPr>
        <p:txBody>
          <a:bodyPr wrap="square" rtlCol="0">
            <a:spAutoFit/>
          </a:bodyPr>
          <a:lstStyle/>
          <a:p>
            <a:r>
              <a:rPr lang="en-US" sz="800" b="1" dirty="0" smtClean="0"/>
              <a:t>Social Capital Based on Technical Relationships</a:t>
            </a:r>
          </a:p>
          <a:p>
            <a:pPr algn="ctr"/>
            <a:r>
              <a:rPr lang="en-US" sz="800" dirty="0" smtClean="0"/>
              <a:t>Dr. Duran</a:t>
            </a:r>
            <a:endParaRPr lang="en-US" sz="800" dirty="0"/>
          </a:p>
        </p:txBody>
      </p:sp>
      <p:sp>
        <p:nvSpPr>
          <p:cNvPr id="12" name="TextBox 11"/>
          <p:cNvSpPr txBox="1"/>
          <p:nvPr/>
        </p:nvSpPr>
        <p:spPr>
          <a:xfrm>
            <a:off x="3048000" y="1905000"/>
            <a:ext cx="4343400" cy="1015663"/>
          </a:xfrm>
          <a:prstGeom prst="rect">
            <a:avLst/>
          </a:prstGeom>
          <a:noFill/>
        </p:spPr>
        <p:txBody>
          <a:bodyPr wrap="square" rtlCol="0">
            <a:spAutoFit/>
          </a:bodyPr>
          <a:lstStyle/>
          <a:p>
            <a:pPr algn="ctr"/>
            <a:endParaRPr lang="en-US" sz="1200" dirty="0" smtClean="0"/>
          </a:p>
          <a:p>
            <a:pPr algn="ctr"/>
            <a:r>
              <a:rPr lang="en-US" sz="800" b="1" dirty="0" smtClean="0"/>
              <a:t>Social Capital based on </a:t>
            </a:r>
          </a:p>
          <a:p>
            <a:pPr algn="ctr"/>
            <a:endParaRPr lang="en-US" sz="800" b="1" dirty="0" smtClean="0"/>
          </a:p>
          <a:p>
            <a:pPr algn="ctr"/>
            <a:r>
              <a:rPr lang="en-US" sz="800" b="1" dirty="0" smtClean="0"/>
              <a:t>Embedded Structure - Social and Professional Networks spanning community, state, and national levels</a:t>
            </a:r>
          </a:p>
          <a:p>
            <a:pPr algn="ctr"/>
            <a:r>
              <a:rPr lang="en-US" sz="800" dirty="0" smtClean="0"/>
              <a:t>.</a:t>
            </a:r>
          </a:p>
          <a:p>
            <a:pPr algn="ctr"/>
            <a:r>
              <a:rPr lang="en-US" sz="800" dirty="0" smtClean="0"/>
              <a:t>Dr. Singer</a:t>
            </a:r>
            <a:endParaRPr lang="en-US" sz="800" dirty="0"/>
          </a:p>
        </p:txBody>
      </p:sp>
      <p:sp>
        <p:nvSpPr>
          <p:cNvPr id="13" name="TextBox 12"/>
          <p:cNvSpPr txBox="1"/>
          <p:nvPr/>
        </p:nvSpPr>
        <p:spPr>
          <a:xfrm>
            <a:off x="152400" y="5791200"/>
            <a:ext cx="87630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Types of Social Capital in Interpreting the Careers of Three Latina Superintendents</a:t>
            </a:r>
            <a:endParaRPr lang="en-US" b="1" dirty="0">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Evaluation</a:t>
            </a:r>
            <a:endParaRPr lang="en-US" b="1" dirty="0"/>
          </a:p>
        </p:txBody>
      </p:sp>
      <p:sp>
        <p:nvSpPr>
          <p:cNvPr id="3" name="Content Placeholder 2"/>
          <p:cNvSpPr>
            <a:spLocks noGrp="1"/>
          </p:cNvSpPr>
          <p:nvPr>
            <p:ph idx="1"/>
          </p:nvPr>
        </p:nvSpPr>
        <p:spPr/>
        <p:txBody>
          <a:bodyPr>
            <a:normAutofit/>
          </a:bodyPr>
          <a:lstStyle/>
          <a:p>
            <a:r>
              <a:rPr lang="en-US" dirty="0" smtClean="0"/>
              <a:t>Write down key words and or phrases of each type of superintendency on handout #2 </a:t>
            </a:r>
          </a:p>
          <a:p>
            <a:r>
              <a:rPr lang="en-US" dirty="0" smtClean="0"/>
              <a:t>What worked? What did not work? Why?</a:t>
            </a:r>
          </a:p>
          <a:p>
            <a:r>
              <a:rPr lang="en-US" dirty="0" smtClean="0"/>
              <a:t>Define Social Capital</a:t>
            </a:r>
          </a:p>
          <a:p>
            <a:r>
              <a:rPr lang="en-US" dirty="0" smtClean="0"/>
              <a:t>Discuss key findings in small groups</a:t>
            </a:r>
          </a:p>
          <a:p>
            <a:pPr>
              <a:buNone/>
            </a:pPr>
            <a:r>
              <a:rPr lang="en-US" dirty="0" smtClean="0"/>
              <a:t>	Groups of 3(CSUSB), and 2 (PDC)</a:t>
            </a:r>
          </a:p>
          <a:p>
            <a:pPr algn="ctr">
              <a:buNone/>
            </a:pPr>
            <a:r>
              <a:rPr lang="en-US" b="1" dirty="0" smtClean="0"/>
              <a:t>Questions?</a:t>
            </a:r>
          </a:p>
          <a:p>
            <a:endParaRPr lang="en-US" dirty="0" smtClean="0"/>
          </a:p>
          <a:p>
            <a:endParaRPr lang="en-US" dirty="0"/>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Ortiz, F. I. (2001).  Using social capital in interpreting the careers of three Latina superintendents.  </a:t>
            </a:r>
            <a:r>
              <a:rPr lang="en-US" i="1" dirty="0" smtClean="0"/>
              <a:t>Educational Administration Quarterly</a:t>
            </a:r>
            <a:r>
              <a:rPr lang="en-US" dirty="0" smtClean="0"/>
              <a:t>, </a:t>
            </a:r>
            <a:r>
              <a:rPr lang="en-US" i="1" dirty="0" smtClean="0"/>
              <a:t>37</a:t>
            </a:r>
            <a:r>
              <a:rPr lang="en-US" dirty="0" smtClean="0"/>
              <a:t>(1), 58-85</a:t>
            </a:r>
          </a:p>
          <a:p>
            <a:pPr>
              <a:buNone/>
            </a:pPr>
            <a:endParaRPr lang="en-US" dirty="0" smtClean="0"/>
          </a:p>
          <a:p>
            <a:r>
              <a:rPr lang="en-US" u="sng" dirty="0" smtClean="0">
                <a:hlinkClick r:id="rId2"/>
              </a:rPr>
              <a:t>http://www.aasa.org/content.aspx?id=11542&amp;terms=female+superintendents</a:t>
            </a:r>
            <a:r>
              <a:rPr lang="en-US" dirty="0" smtClean="0"/>
              <a:t> </a:t>
            </a:r>
          </a:p>
          <a:p>
            <a:r>
              <a:rPr lang="en-US" u="sng" dirty="0" smtClean="0">
                <a:hlinkClick r:id="rId3"/>
              </a:rPr>
              <a:t>http://www1.salary.com/School-Superintendent-Salary.html</a:t>
            </a:r>
            <a:r>
              <a:rPr lang="en-US" dirty="0" smtClean="0"/>
              <a:t> </a:t>
            </a:r>
          </a:p>
          <a:p>
            <a:r>
              <a:rPr lang="en-US" u="sng" dirty="0" smtClean="0">
                <a:hlinkClick r:id="rId4"/>
              </a:rPr>
              <a:t>http://www.breitbart.com/Big-Government/2014/02/09/CA-School-Superintendent-makes-Outrageous-Sum-of-Money</a:t>
            </a:r>
            <a:r>
              <a:rPr lang="en-US" dirty="0" smtClean="0"/>
              <a:t> </a:t>
            </a:r>
          </a:p>
          <a:p>
            <a:r>
              <a:rPr lang="en-US" u="sng" dirty="0" smtClean="0">
                <a:hlinkClick r:id="rId5"/>
              </a:rPr>
              <a:t>http://www.aasa.org/</a:t>
            </a:r>
            <a:r>
              <a:rPr lang="en-US" dirty="0" smtClean="0"/>
              <a:t> -  American Association of School Administrators</a:t>
            </a:r>
          </a:p>
          <a:p>
            <a:r>
              <a:rPr lang="en-US" u="sng" dirty="0" smtClean="0">
                <a:hlinkClick r:id="rId6"/>
              </a:rPr>
              <a:t>http://www.acsa.org/</a:t>
            </a:r>
            <a:r>
              <a:rPr lang="en-US" dirty="0" smtClean="0"/>
              <a:t> - Association of California School Administrators </a:t>
            </a:r>
          </a:p>
          <a:p>
            <a:r>
              <a:rPr lang="en-US" u="sng" dirty="0" smtClean="0">
                <a:hlinkClick r:id="rId7"/>
              </a:rPr>
              <a:t>https://www.youtube.com/watch?v=j9z5tYaL9b0</a:t>
            </a:r>
            <a:r>
              <a:rPr lang="en-US" dirty="0" smtClean="0"/>
              <a:t>  - Superintendent for the Day</a:t>
            </a:r>
          </a:p>
          <a:p>
            <a:r>
              <a:rPr lang="en-US" u="sng" dirty="0" smtClean="0">
                <a:hlinkClick r:id="rId8"/>
              </a:rPr>
              <a:t>http://www.aasa.org/content.aspx?id=740&amp;terms=salary+of+superintendents</a:t>
            </a:r>
            <a:r>
              <a:rPr lang="en-US" dirty="0" smtClean="0"/>
              <a:t>  - </a:t>
            </a:r>
            <a:r>
              <a:rPr lang="en-US" dirty="0" smtClean="0">
                <a:hlinkClick r:id="rId9"/>
              </a:rPr>
              <a:t>2006 State of the Superintendency study</a:t>
            </a:r>
            <a:endParaRPr lang="en-US" dirty="0" smtClean="0"/>
          </a:p>
          <a:p>
            <a:r>
              <a:rPr lang="en-US" dirty="0" smtClean="0"/>
              <a:t> </a:t>
            </a:r>
            <a:r>
              <a:rPr lang="en-US" u="sng" dirty="0" smtClean="0">
                <a:hlinkClick r:id="rId10"/>
              </a:rPr>
              <a:t>https://www.youtube.com/watch?v=YcUE198wD9o</a:t>
            </a:r>
            <a:r>
              <a:rPr lang="en-US" dirty="0" smtClean="0"/>
              <a:t>  </a:t>
            </a:r>
          </a:p>
          <a:p>
            <a:r>
              <a:rPr lang="en-US" u="sng" dirty="0" smtClean="0">
                <a:hlinkClick r:id="rId11"/>
              </a:rPr>
              <a:t>https://www.youtube.com/watch?v=Cu0jxQoybmg</a:t>
            </a:r>
            <a:r>
              <a:rPr lang="en-US" dirty="0" smtClean="0"/>
              <a:t>  - 10 Most Powerful Women in the World</a:t>
            </a:r>
          </a:p>
          <a:p>
            <a:r>
              <a:rPr lang="en-US" u="sng" dirty="0" smtClean="0">
                <a:hlinkClick r:id="rId12"/>
              </a:rPr>
              <a:t>https://www.youtube.com/watch?v=03o1JZ7c7gI</a:t>
            </a:r>
            <a:r>
              <a:rPr lang="en-US" dirty="0" smtClean="0"/>
              <a:t> - Leaders Care - Inspirational Leadership Video</a:t>
            </a:r>
          </a:p>
          <a:p>
            <a:pPr>
              <a:buNone/>
            </a:pPr>
            <a:r>
              <a:rPr lang="en-US" dirty="0" smtClean="0"/>
              <a:t>	Pictures and Clip art – world wide web</a:t>
            </a:r>
          </a:p>
          <a:p>
            <a:r>
              <a:rPr lang="en-US" dirty="0" smtClean="0"/>
              <a:t>Dr. Susan </a:t>
            </a:r>
            <a:r>
              <a:rPr lang="en-US" dirty="0" err="1" smtClean="0"/>
              <a:t>Jindra</a:t>
            </a:r>
            <a:r>
              <a:rPr lang="en-US" dirty="0" smtClean="0"/>
              <a:t>, Professor, CSUSB – Career Ladder</a:t>
            </a:r>
          </a:p>
          <a:p>
            <a:r>
              <a:rPr lang="en-US" dirty="0" smtClean="0"/>
              <a:t>Dr. Robert Bailey, Professor, CSUSB – Balance of Leadership with process and task</a:t>
            </a:r>
          </a:p>
          <a:p>
            <a:endParaRPr lang="en-US"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Objectives…</a:t>
            </a:r>
            <a:endParaRPr lang="en-US" b="1" dirty="0"/>
          </a:p>
        </p:txBody>
      </p:sp>
      <p:sp>
        <p:nvSpPr>
          <p:cNvPr id="3" name="Content Placeholder 2"/>
          <p:cNvSpPr>
            <a:spLocks noGrp="1"/>
          </p:cNvSpPr>
          <p:nvPr>
            <p:ph idx="1"/>
          </p:nvPr>
        </p:nvSpPr>
        <p:spPr/>
        <p:txBody>
          <a:bodyPr>
            <a:normAutofit/>
          </a:bodyPr>
          <a:lstStyle/>
          <a:p>
            <a:r>
              <a:rPr lang="en-US" dirty="0" smtClean="0"/>
              <a:t>Participants will learn the following by reviewing the career path of 3 Latina Superintendents applying the concept of social capital</a:t>
            </a:r>
          </a:p>
          <a:p>
            <a:pPr lvl="1"/>
            <a:r>
              <a:rPr lang="en-US" dirty="0" smtClean="0"/>
              <a:t>Define Social Capital</a:t>
            </a:r>
          </a:p>
          <a:p>
            <a:pPr lvl="1"/>
            <a:r>
              <a:rPr lang="en-US" dirty="0" smtClean="0"/>
              <a:t>Learn how Latina superintendents are successful in obtaining superintendency</a:t>
            </a:r>
          </a:p>
          <a:p>
            <a:pPr lvl="1"/>
            <a:r>
              <a:rPr lang="en-US" dirty="0" smtClean="0"/>
              <a:t>Learn how Latina superintendents are successful</a:t>
            </a:r>
          </a:p>
          <a:p>
            <a:pPr lvl="1">
              <a:buNone/>
            </a:pPr>
            <a:r>
              <a:rPr lang="en-US" dirty="0" smtClean="0"/>
              <a:t>	retaining the superintendency</a:t>
            </a:r>
          </a:p>
          <a:p>
            <a:pPr lvl="1"/>
            <a:endParaRPr lang="en-US" dirty="0"/>
          </a:p>
        </p:txBody>
      </p:sp>
    </p:spTree>
  </p:cSld>
  <p:clrMapOvr>
    <a:masterClrMapping/>
  </p:clrMapOvr>
  <p:transition spd="slow">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Did you know?</a:t>
            </a:r>
            <a:endParaRPr lang="en-US" b="1" dirty="0"/>
          </a:p>
        </p:txBody>
      </p:sp>
      <p:sp>
        <p:nvSpPr>
          <p:cNvPr id="3" name="Content Placeholder 2"/>
          <p:cNvSpPr>
            <a:spLocks noGrp="1"/>
          </p:cNvSpPr>
          <p:nvPr>
            <p:ph idx="1"/>
          </p:nvPr>
        </p:nvSpPr>
        <p:spPr/>
        <p:txBody>
          <a:bodyPr>
            <a:normAutofit fontScale="70000" lnSpcReduction="20000"/>
          </a:bodyPr>
          <a:lstStyle/>
          <a:p>
            <a:r>
              <a:rPr lang="en-US" sz="1700" dirty="0" smtClean="0">
                <a:hlinkClick r:id="rId2"/>
              </a:rPr>
              <a:t>http://www1.salary.com/School-Superintendent-Salary.html</a:t>
            </a:r>
            <a:endParaRPr lang="en-US" sz="1700" dirty="0" smtClean="0"/>
          </a:p>
          <a:p>
            <a:endParaRPr lang="en-US" sz="1700" dirty="0" smtClean="0"/>
          </a:p>
          <a:p>
            <a:r>
              <a:rPr lang="en-US" sz="1700" dirty="0" smtClean="0">
                <a:hlinkClick r:id="rId3"/>
              </a:rPr>
              <a:t>http://www.breitbart.com/Big-Government/2014/02/09/CA-School-Superintendent-makes-Outrageous-Sum-of-Money</a:t>
            </a:r>
            <a:endParaRPr lang="en-US" sz="1700" dirty="0" smtClean="0"/>
          </a:p>
          <a:p>
            <a:endParaRPr lang="en-US" sz="1700" dirty="0" smtClean="0"/>
          </a:p>
          <a:p>
            <a:r>
              <a:rPr lang="en-US" dirty="0" smtClean="0"/>
              <a:t>Female superintendents comprise only 23 percent of the superintendent population</a:t>
            </a:r>
          </a:p>
          <a:p>
            <a:r>
              <a:rPr lang="en-US" dirty="0" smtClean="0"/>
              <a:t>The number of minority superintendents is around six percent. </a:t>
            </a:r>
          </a:p>
          <a:p>
            <a:r>
              <a:rPr lang="en-US" dirty="0" smtClean="0"/>
              <a:t>American Association of School Administrators – AASA - School Superintendents Association </a:t>
            </a:r>
          </a:p>
          <a:p>
            <a:pPr lvl="1">
              <a:buNone/>
            </a:pPr>
            <a:r>
              <a:rPr lang="en-US" sz="1600" dirty="0" smtClean="0">
                <a:hlinkClick r:id="rId4"/>
              </a:rPr>
              <a:t>http://www.aasa.org/</a:t>
            </a:r>
            <a:r>
              <a:rPr lang="en-US" sz="1600" dirty="0" smtClean="0"/>
              <a:t> </a:t>
            </a:r>
          </a:p>
          <a:p>
            <a:r>
              <a:rPr lang="en-US" dirty="0" smtClean="0"/>
              <a:t>Association of California School Administrators </a:t>
            </a:r>
          </a:p>
          <a:p>
            <a:pPr lvl="1">
              <a:buNone/>
            </a:pPr>
            <a:r>
              <a:rPr lang="en-US" sz="1600" dirty="0" smtClean="0">
                <a:hlinkClick r:id="rId5"/>
              </a:rPr>
              <a:t>http://www.acsa.org/</a:t>
            </a:r>
            <a:endParaRPr lang="en-US" sz="1600" dirty="0" smtClean="0"/>
          </a:p>
          <a:p>
            <a:pPr lvl="1">
              <a:buNone/>
            </a:pPr>
            <a:endParaRPr lang="en-US" sz="1600" dirty="0" smtClean="0"/>
          </a:p>
          <a:p>
            <a:pPr algn="ctr">
              <a:buNone/>
            </a:pPr>
            <a:r>
              <a:rPr lang="en-US" dirty="0" smtClean="0">
                <a:hlinkClick r:id="rId6"/>
              </a:rPr>
              <a:t>https://www.youtube.com/watch?v=j9z5tYaL9b0</a:t>
            </a:r>
            <a:endParaRPr lang="en-US" dirty="0" smtClean="0"/>
          </a:p>
          <a:p>
            <a:pPr algn="ctr">
              <a:buNone/>
            </a:pPr>
            <a:r>
              <a:rPr lang="en-US" dirty="0" smtClean="0"/>
              <a:t>Superintendent for the Day!</a:t>
            </a:r>
          </a:p>
          <a:p>
            <a:pPr>
              <a:buNone/>
            </a:pPr>
            <a:endParaRPr lang="en-US" dirty="0" smtClean="0"/>
          </a:p>
          <a:p>
            <a:endParaRPr lang="en-US" dirty="0" smtClean="0"/>
          </a:p>
          <a:p>
            <a:endParaRPr lang="en-US" dirty="0" smtClean="0"/>
          </a:p>
          <a:p>
            <a:endParaRPr lang="en-US" dirty="0"/>
          </a:p>
        </p:txBody>
      </p:sp>
    </p:spTree>
  </p:cSld>
  <p:clrMapOvr>
    <a:masterClrMapping/>
  </p:clrMapOvr>
  <p:transition spd="slow">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5745163"/>
          </a:xfrm>
        </p:spPr>
        <p:txBody>
          <a:bodyPr>
            <a:normAutofit fontScale="85000" lnSpcReduction="20000"/>
          </a:bodyPr>
          <a:lstStyle/>
          <a:p>
            <a:r>
              <a:rPr lang="en-US" dirty="0" smtClean="0">
                <a:solidFill>
                  <a:schemeClr val="tx2">
                    <a:lumMod val="60000"/>
                    <a:lumOff val="40000"/>
                  </a:schemeClr>
                </a:solidFill>
              </a:rPr>
              <a:t>There are 15,000 school districts in the U.S.</a:t>
            </a:r>
          </a:p>
          <a:p>
            <a:r>
              <a:rPr lang="en-US" dirty="0" smtClean="0">
                <a:solidFill>
                  <a:schemeClr val="tx2">
                    <a:lumMod val="60000"/>
                    <a:lumOff val="40000"/>
                  </a:schemeClr>
                </a:solidFill>
              </a:rPr>
              <a:t>4 million professional educators</a:t>
            </a:r>
          </a:p>
          <a:p>
            <a:r>
              <a:rPr lang="en-US" dirty="0" smtClean="0">
                <a:solidFill>
                  <a:schemeClr val="tx2">
                    <a:lumMod val="60000"/>
                    <a:lumOff val="40000"/>
                  </a:schemeClr>
                </a:solidFill>
              </a:rPr>
              <a:t>Fewer that 1,000 women Superintendents 			(Glass, 1992; Grogan, 1996)</a:t>
            </a:r>
          </a:p>
          <a:p>
            <a:r>
              <a:rPr lang="en-US" dirty="0" smtClean="0">
                <a:solidFill>
                  <a:schemeClr val="tx2">
                    <a:lumMod val="60000"/>
                    <a:lumOff val="40000"/>
                  </a:schemeClr>
                </a:solidFill>
              </a:rPr>
              <a:t>Women are also shown to occupy a higher proportion (28%) of superintendencies in the smallest districts consisting of fewer than 300 students, than men (14%)</a:t>
            </a:r>
          </a:p>
          <a:p>
            <a:r>
              <a:rPr lang="en-US" dirty="0" smtClean="0">
                <a:solidFill>
                  <a:schemeClr val="tx2">
                    <a:lumMod val="60000"/>
                    <a:lumOff val="40000"/>
                  </a:schemeClr>
                </a:solidFill>
              </a:rPr>
              <a:t>25 to 30 Latina school district superintendents</a:t>
            </a:r>
          </a:p>
          <a:p>
            <a:pPr>
              <a:buNone/>
            </a:pPr>
            <a:endParaRPr lang="en-US" dirty="0" smtClean="0"/>
          </a:p>
          <a:p>
            <a:pPr>
              <a:buNone/>
            </a:pPr>
            <a:r>
              <a:rPr lang="en-US" b="1" dirty="0" smtClean="0">
                <a:solidFill>
                  <a:srgbClr val="FF0000"/>
                </a:solidFill>
              </a:rPr>
              <a:t>Activity – Apply this to your work/schooling and reflect…</a:t>
            </a:r>
          </a:p>
          <a:p>
            <a:pPr algn="ctr">
              <a:buNone/>
            </a:pPr>
            <a:r>
              <a:rPr lang="en-US" b="1" dirty="0" smtClean="0">
                <a:solidFill>
                  <a:srgbClr val="FF0000"/>
                </a:solidFill>
              </a:rPr>
              <a:t>How many employees? </a:t>
            </a:r>
          </a:p>
          <a:p>
            <a:pPr algn="ctr">
              <a:buNone/>
            </a:pPr>
            <a:r>
              <a:rPr lang="en-US" b="1" dirty="0" smtClean="0">
                <a:solidFill>
                  <a:srgbClr val="FF0000"/>
                </a:solidFill>
              </a:rPr>
              <a:t>How many minorities?</a:t>
            </a:r>
          </a:p>
          <a:p>
            <a:pPr algn="ctr">
              <a:buNone/>
            </a:pPr>
            <a:r>
              <a:rPr lang="en-US" b="1" dirty="0" smtClean="0">
                <a:solidFill>
                  <a:srgbClr val="FF0000"/>
                </a:solidFill>
              </a:rPr>
              <a:t>How many females in leadership positions?</a:t>
            </a:r>
          </a:p>
          <a:p>
            <a:pPr algn="ctr">
              <a:buNone/>
            </a:pPr>
            <a:r>
              <a:rPr lang="en-US" dirty="0" smtClean="0"/>
              <a:t>			 </a:t>
            </a:r>
          </a:p>
          <a:p>
            <a:endParaRPr lang="en-US" dirty="0"/>
          </a:p>
        </p:txBody>
      </p:sp>
    </p:spTree>
  </p:cSld>
  <p:clrMapOvr>
    <a:masterClrMapping/>
  </p:clrMapOvr>
  <p:transition spd="slow">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477962"/>
          </a:xfrm>
        </p:spPr>
        <p:txBody>
          <a:bodyPr>
            <a:noAutofit/>
          </a:bodyPr>
          <a:lstStyle/>
          <a:p>
            <a:r>
              <a:rPr lang="en-US" sz="3200" b="1" dirty="0" smtClean="0"/>
              <a:t>Why should we be concerned about Latina superintendents and their</a:t>
            </a:r>
            <a:br>
              <a:rPr lang="en-US" sz="3200" b="1" dirty="0" smtClean="0"/>
            </a:br>
            <a:r>
              <a:rPr lang="en-US" sz="3200" b="1" dirty="0" smtClean="0"/>
              <a:t>careers?</a:t>
            </a:r>
            <a:endParaRPr lang="en-US" sz="3200" b="1" dirty="0"/>
          </a:p>
        </p:txBody>
      </p:sp>
      <p:sp>
        <p:nvSpPr>
          <p:cNvPr id="3" name="Content Placeholder 2"/>
          <p:cNvSpPr>
            <a:spLocks noGrp="1"/>
          </p:cNvSpPr>
          <p:nvPr>
            <p:ph idx="1"/>
          </p:nvPr>
        </p:nvSpPr>
        <p:spPr>
          <a:xfrm>
            <a:off x="457200" y="2133600"/>
            <a:ext cx="8305800" cy="3992563"/>
          </a:xfrm>
        </p:spPr>
        <p:txBody>
          <a:bodyPr>
            <a:normAutofit fontScale="92500" lnSpcReduction="20000"/>
          </a:bodyPr>
          <a:lstStyle/>
          <a:p>
            <a:r>
              <a:rPr lang="en-US" dirty="0" smtClean="0"/>
              <a:t>Growing Latino student population and the  benefits from leaders who are representative</a:t>
            </a:r>
          </a:p>
          <a:p>
            <a:pPr>
              <a:buNone/>
            </a:pPr>
            <a:r>
              <a:rPr lang="en-US" dirty="0" smtClean="0"/>
              <a:t>	of their community’s population.</a:t>
            </a:r>
          </a:p>
          <a:p>
            <a:r>
              <a:rPr lang="en-US" dirty="0" smtClean="0"/>
              <a:t>Latinas bring to the superintendency position resources associated with their gender</a:t>
            </a:r>
          </a:p>
          <a:p>
            <a:pPr>
              <a:buNone/>
            </a:pPr>
            <a:r>
              <a:rPr lang="en-US" dirty="0" smtClean="0"/>
              <a:t>	and ethnicity.</a:t>
            </a:r>
          </a:p>
          <a:p>
            <a:r>
              <a:rPr lang="en-US" dirty="0" smtClean="0"/>
              <a:t>superintendency as held by a Latina, leadership and success factors, otherwise overlooked, may</a:t>
            </a:r>
          </a:p>
          <a:p>
            <a:pPr>
              <a:buNone/>
            </a:pPr>
            <a:r>
              <a:rPr lang="en-US" dirty="0" smtClean="0"/>
              <a:t>	be highlighted.</a:t>
            </a:r>
            <a:endParaRPr lang="en-US"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THEORETICAL FRAMEWORK</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What is Social Capital? </a:t>
            </a:r>
          </a:p>
          <a:p>
            <a:pPr>
              <a:buNone/>
            </a:pPr>
            <a:r>
              <a:rPr lang="en-US" dirty="0" smtClean="0"/>
              <a:t>Structure of social relations: </a:t>
            </a:r>
            <a:endParaRPr lang="en-US" b="1" dirty="0" smtClean="0"/>
          </a:p>
          <a:p>
            <a:pPr lvl="1"/>
            <a:r>
              <a:rPr lang="en-US" dirty="0" smtClean="0">
                <a:solidFill>
                  <a:srgbClr val="C00000"/>
                </a:solidFill>
              </a:rPr>
              <a:t>Trust </a:t>
            </a:r>
          </a:p>
          <a:p>
            <a:pPr lvl="1"/>
            <a:r>
              <a:rPr lang="en-US" dirty="0" smtClean="0">
                <a:solidFill>
                  <a:srgbClr val="C00000"/>
                </a:solidFill>
              </a:rPr>
              <a:t>Cooperation </a:t>
            </a:r>
          </a:p>
          <a:p>
            <a:pPr lvl="1"/>
            <a:r>
              <a:rPr lang="en-US" dirty="0" smtClean="0">
                <a:solidFill>
                  <a:srgbClr val="C00000"/>
                </a:solidFill>
              </a:rPr>
              <a:t>Collective action</a:t>
            </a:r>
          </a:p>
          <a:p>
            <a:pPr lvl="1"/>
            <a:r>
              <a:rPr lang="en-US" dirty="0" smtClean="0">
                <a:solidFill>
                  <a:srgbClr val="C00000"/>
                </a:solidFill>
              </a:rPr>
              <a:t>Relationships</a:t>
            </a:r>
          </a:p>
          <a:p>
            <a:pPr lvl="1"/>
            <a:r>
              <a:rPr lang="en-US" dirty="0" smtClean="0">
                <a:solidFill>
                  <a:srgbClr val="C00000"/>
                </a:solidFill>
              </a:rPr>
              <a:t>Reciprocal obligations &amp; transactions </a:t>
            </a:r>
          </a:p>
          <a:p>
            <a:pPr lvl="1"/>
            <a:r>
              <a:rPr lang="en-US" dirty="0" smtClean="0">
                <a:solidFill>
                  <a:srgbClr val="C00000"/>
                </a:solidFill>
              </a:rPr>
              <a:t>Strong networks</a:t>
            </a:r>
          </a:p>
          <a:p>
            <a:r>
              <a:rPr lang="en-US" dirty="0" smtClean="0">
                <a:solidFill>
                  <a:srgbClr val="C00000"/>
                </a:solidFill>
              </a:rPr>
              <a:t>Durkheim’s (1961) notion of social solidarity. Durkheim argued that structural </a:t>
            </a:r>
            <a:r>
              <a:rPr lang="en-US" u="sng" dirty="0" smtClean="0">
                <a:solidFill>
                  <a:srgbClr val="C00000"/>
                </a:solidFill>
              </a:rPr>
              <a:t>relationships</a:t>
            </a:r>
            <a:r>
              <a:rPr lang="en-US" dirty="0" smtClean="0">
                <a:solidFill>
                  <a:srgbClr val="C00000"/>
                </a:solidFill>
              </a:rPr>
              <a:t> between individuals hold society together…</a:t>
            </a:r>
          </a:p>
          <a:p>
            <a:r>
              <a:rPr lang="en-US" dirty="0" smtClean="0">
                <a:solidFill>
                  <a:srgbClr val="C00000"/>
                </a:solidFill>
              </a:rPr>
              <a:t>Neighborhoods possessing social capital were found to be healthier and more likely to survive…</a:t>
            </a:r>
          </a:p>
          <a:p>
            <a:endParaRPr lang="en-US" dirty="0" smtClean="0">
              <a:solidFill>
                <a:srgbClr val="C00000"/>
              </a:solidFill>
            </a:endParaRPr>
          </a:p>
          <a:p>
            <a:endParaRPr lang="en-US" dirty="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153400" cy="5135563"/>
          </a:xfrm>
        </p:spPr>
        <p:txBody>
          <a:bodyPr/>
          <a:lstStyle/>
          <a:p>
            <a:pPr>
              <a:buNone/>
            </a:pPr>
            <a:r>
              <a:rPr lang="en-US" dirty="0" smtClean="0"/>
              <a:t>	As Stanton-Salazar (1997) so eloquently wrote, </a:t>
            </a:r>
            <a:r>
              <a:rPr lang="en-US" sz="4400" dirty="0" smtClean="0"/>
              <a:t>“The value of social capital, as a concept, lies in the fact that it </a:t>
            </a:r>
            <a:r>
              <a:rPr lang="en-US" sz="4400" b="1" dirty="0" smtClean="0"/>
              <a:t>identifies properties (or laws)</a:t>
            </a:r>
            <a:r>
              <a:rPr lang="en-US" sz="4400" dirty="0" smtClean="0"/>
              <a:t> of </a:t>
            </a:r>
            <a:r>
              <a:rPr lang="en-US" sz="4400" b="1" dirty="0" smtClean="0"/>
              <a:t>social structure </a:t>
            </a:r>
            <a:r>
              <a:rPr lang="en-US" sz="4400" dirty="0" smtClean="0"/>
              <a:t>that are used </a:t>
            </a:r>
            <a:r>
              <a:rPr lang="en-US" sz="4400" b="1" dirty="0" smtClean="0"/>
              <a:t>by actors to achieve their interests</a:t>
            </a:r>
            <a:r>
              <a:rPr lang="en-US" sz="4400" dirty="0" smtClean="0"/>
              <a:t>” </a:t>
            </a:r>
            <a:r>
              <a:rPr lang="en-US" dirty="0" smtClean="0"/>
              <a:t>(p. 8; also see Burt, 1997).</a:t>
            </a:r>
            <a:endParaRPr lang="en-US" dirty="0"/>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153400" cy="5516563"/>
          </a:xfrm>
        </p:spPr>
        <p:txBody>
          <a:bodyPr>
            <a:normAutofit/>
          </a:bodyPr>
          <a:lstStyle/>
          <a:p>
            <a:r>
              <a:rPr lang="en-US" sz="2400" dirty="0" smtClean="0"/>
              <a:t>Several forms of embeddedness (social ties, cultural practices, and political contexts) suggest how social capital inheres in a variety of structures of relations</a:t>
            </a:r>
          </a:p>
          <a:p>
            <a:pPr>
              <a:buNone/>
            </a:pPr>
            <a:r>
              <a:rPr lang="en-US" sz="2400" dirty="0" smtClean="0"/>
              <a:t>	(</a:t>
            </a:r>
            <a:r>
              <a:rPr lang="en-US" sz="2400" dirty="0" err="1" smtClean="0"/>
              <a:t>i</a:t>
            </a:r>
            <a:r>
              <a:rPr lang="en-US" sz="2400" dirty="0" smtClean="0"/>
              <a:t>)	Micro Level – intracommunity relations</a:t>
            </a:r>
          </a:p>
          <a:p>
            <a:pPr>
              <a:buNone/>
            </a:pPr>
            <a:r>
              <a:rPr lang="en-US" sz="2400" dirty="0" smtClean="0"/>
              <a:t>	(ii)	Macro level it refers to state-society  	relations</a:t>
            </a:r>
          </a:p>
          <a:p>
            <a:pPr>
              <a:buNone/>
            </a:pPr>
            <a:r>
              <a:rPr lang="en-US" sz="2400" dirty="0" smtClean="0"/>
              <a:t>	Social capital may unite groups or divide them</a:t>
            </a:r>
          </a:p>
          <a:p>
            <a:pPr>
              <a:buNone/>
            </a:pPr>
            <a:endParaRPr lang="en-US" sz="2400" dirty="0" smtClean="0"/>
          </a:p>
          <a:p>
            <a:r>
              <a:rPr lang="en-US" sz="2400" dirty="0" smtClean="0">
                <a:solidFill>
                  <a:srgbClr val="C00000"/>
                </a:solidFill>
              </a:rPr>
              <a:t>A balance between the forms of embeddedness provides degrees and types of autonomy. Autonomy at the micro level refers to extra-community networks, whereas at the macro level, it refers to “institutional capacity and credibility”</a:t>
            </a:r>
          </a:p>
          <a:p>
            <a:pPr>
              <a:buNone/>
            </a:pPr>
            <a:r>
              <a:rPr lang="en-US" sz="2400" dirty="0" smtClean="0">
                <a:solidFill>
                  <a:srgbClr val="C00000"/>
                </a:solidFill>
              </a:rPr>
              <a:t>	(</a:t>
            </a:r>
            <a:r>
              <a:rPr lang="en-US" sz="2400" dirty="0" err="1" smtClean="0">
                <a:solidFill>
                  <a:srgbClr val="C00000"/>
                </a:solidFill>
              </a:rPr>
              <a:t>Woolcock</a:t>
            </a:r>
            <a:r>
              <a:rPr lang="en-US" sz="2400" dirty="0" smtClean="0">
                <a:solidFill>
                  <a:srgbClr val="C00000"/>
                </a:solidFill>
              </a:rPr>
              <a:t>, 1998, p. 164).</a:t>
            </a:r>
          </a:p>
          <a:p>
            <a:pPr>
              <a:buNone/>
            </a:pPr>
            <a:endParaRPr lang="en-US" dirty="0" smtClean="0"/>
          </a:p>
          <a:p>
            <a:pPr>
              <a:buNone/>
            </a:pPr>
            <a:endParaRPr lang="en-US" dirty="0"/>
          </a:p>
        </p:txBody>
      </p:sp>
    </p:spTree>
  </p:cSld>
  <p:clrMapOvr>
    <a:masterClrMapping/>
  </p:clrMapOvr>
  <p:transition spd="slow">
    <p:spli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940</Words>
  <Application>Microsoft Office PowerPoint</Application>
  <PresentationFormat>On-screen Show (4:3)</PresentationFormat>
  <Paragraphs>197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Using Social Capital in Interpreting the Careers of Three Latina Superintendents By Flora Ida Ortiz</vt:lpstr>
      <vt:lpstr>Why should we be concerned about Latina superintendents and their careers?</vt:lpstr>
      <vt:lpstr>Learning Objectives…</vt:lpstr>
      <vt:lpstr>Did you know?</vt:lpstr>
      <vt:lpstr>Slide 5</vt:lpstr>
      <vt:lpstr>Why should we be concerned about Latina superintendents and their careers?</vt:lpstr>
      <vt:lpstr>THEORETICAL FRAMEWORK</vt:lpstr>
      <vt:lpstr>Slide 8</vt:lpstr>
      <vt:lpstr>Slide 9</vt:lpstr>
      <vt:lpstr>Autonomy of superintendents…</vt:lpstr>
      <vt:lpstr>Superintendents appointment and establishment of a career depends on the social capital of…</vt:lpstr>
      <vt:lpstr>Gender and Ethnic Subgroups</vt:lpstr>
      <vt:lpstr>Develop your Career Ladder</vt:lpstr>
      <vt:lpstr>Meet the three Latina Superintendents  1. Ms. Contreras </vt:lpstr>
      <vt:lpstr>Meet the three Latina Superintendents  2. Dr. Duran </vt:lpstr>
      <vt:lpstr>Slide 16</vt:lpstr>
      <vt:lpstr>Careers of Three Latina Superintendents  3. Dr. Singer </vt:lpstr>
      <vt:lpstr>Slide 18</vt:lpstr>
      <vt:lpstr>Did you know?</vt:lpstr>
      <vt:lpstr>Slide 20</vt:lpstr>
      <vt:lpstr>Slide 21</vt:lpstr>
      <vt:lpstr>Slide 22</vt:lpstr>
      <vt:lpstr>Evaluation</vt:lpstr>
      <vt:lpstr>Work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Social Capital in Interpreting the Careers of Three Latina Superintendents By Flora Ida Ortiz</dc:title>
  <dc:creator>shine</dc:creator>
  <cp:lastModifiedBy>shine</cp:lastModifiedBy>
  <cp:revision>94</cp:revision>
  <dcterms:created xsi:type="dcterms:W3CDTF">2006-08-16T00:00:00Z</dcterms:created>
  <dcterms:modified xsi:type="dcterms:W3CDTF">2014-07-21T12:13:12Z</dcterms:modified>
</cp:coreProperties>
</file>