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5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48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9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3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0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19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4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6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SqvoxoqwFY" TargetMode="External"/><Relationship Id="rId2" Type="http://schemas.openxmlformats.org/officeDocument/2006/relationships/hyperlink" Target="https://www.youtube.com/watch?v=81LxlNlujBM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1LxlNlujBM" TargetMode="External"/><Relationship Id="rId2" Type="http://schemas.openxmlformats.org/officeDocument/2006/relationships/hyperlink" Target="http://www.oecd.org/about/history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CSqvoxoqwF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about/histo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7338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The Teacher’s Soul and the Terrors of Performativity </a:t>
            </a:r>
            <a:br>
              <a:rPr lang="en-US" sz="2200" dirty="0" smtClean="0"/>
            </a:b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Stephen J. Ball</a:t>
            </a:r>
            <a:br>
              <a:rPr lang="en-US" sz="2200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9" y="4419600"/>
            <a:ext cx="6490252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Presented by Shine Nissar</a:t>
            </a:r>
          </a:p>
          <a:p>
            <a:r>
              <a:rPr lang="en-US" b="1" dirty="0" smtClean="0"/>
              <a:t>EDUC 702 – Foundation in Educational Leadership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685800"/>
            <a:ext cx="7404653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900" b="1" dirty="0">
                <a:solidFill>
                  <a:schemeClr val="tx1"/>
                </a:solidFill>
                <a:latin typeface="Bookman Old Style"/>
                <a:ea typeface="+mj-ea"/>
                <a:cs typeface="+mj-cs"/>
              </a:rPr>
              <a:t>The Role of the Manger in the Profession of Education in the U.K.</a:t>
            </a:r>
            <a:endParaRPr lang="en-US" b="1" dirty="0" smtClean="0">
              <a:solidFill>
                <a:schemeClr val="tx1"/>
              </a:solidFill>
            </a:endParaRPr>
          </a:p>
          <a:p>
            <a:pPr lvl="2"/>
            <a:r>
              <a:rPr lang="en-US" sz="2200" dirty="0" smtClean="0"/>
              <a:t>New hero of education reform</a:t>
            </a:r>
          </a:p>
          <a:p>
            <a:pPr lvl="2"/>
            <a:r>
              <a:rPr lang="en-US" sz="2200" dirty="0" smtClean="0"/>
              <a:t>Holding workers (teachers) accountable </a:t>
            </a:r>
          </a:p>
          <a:p>
            <a:pPr lvl="2"/>
            <a:r>
              <a:rPr lang="en-US" sz="2200" dirty="0" smtClean="0"/>
              <a:t>Committed and personally invested </a:t>
            </a:r>
          </a:p>
          <a:p>
            <a:pPr lvl="2"/>
            <a:r>
              <a:rPr lang="en-US" sz="2200" dirty="0" smtClean="0"/>
              <a:t>Technicians of the transformation 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411480" lvl="2" indent="0">
              <a:buNone/>
            </a:pPr>
            <a:r>
              <a:rPr lang="en-US" sz="29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Technicians of behavior according to Michael Foucault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/>
              <a:t>Manager’s task is to produce bodies that are docile and capable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/>
              <a:t>Monitoring systems in place are to measure productivity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lvl="2">
              <a:buClr>
                <a:prstClr val="white">
                  <a:shade val="50000"/>
                </a:prstClr>
              </a:buClr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prstClr val="black"/>
                </a:solidFill>
                <a:latin typeface="Bookman Old Style"/>
              </a:rPr>
              <a:t>Appraisals, Performance Reviews and Performance related pay opens up to control</a:t>
            </a:r>
          </a:p>
          <a:p>
            <a:pPr lvl="2">
              <a:buClr>
                <a:prstClr val="white">
                  <a:shade val="50000"/>
                </a:prstClr>
              </a:buClr>
              <a:buFont typeface="Wingdings" panose="05000000000000000000" pitchFamily="2" charset="2"/>
              <a:buChar char="§"/>
            </a:pPr>
            <a:r>
              <a:rPr lang="en-US" sz="2900" dirty="0" smtClean="0">
                <a:solidFill>
                  <a:prstClr val="black"/>
                </a:solidFill>
                <a:latin typeface="Bookman Old Style"/>
              </a:rPr>
              <a:t>Emotional life of worker’s life is made public  (</a:t>
            </a:r>
            <a:r>
              <a:rPr lang="en-US" sz="1900" dirty="0" smtClean="0">
                <a:solidFill>
                  <a:prstClr val="black"/>
                </a:solidFill>
                <a:latin typeface="Bookman Old Style"/>
              </a:rPr>
              <a:t>Bernstein 1975:65)</a:t>
            </a:r>
          </a:p>
          <a:p>
            <a:pPr lvl="2">
              <a:buClr>
                <a:prstClr val="white">
                  <a:shade val="50000"/>
                </a:prstClr>
              </a:buClr>
              <a:buFont typeface="Wingdings" panose="05000000000000000000" pitchFamily="2" charset="2"/>
              <a:buChar char="§"/>
            </a:pPr>
            <a:endParaRPr lang="en-US" sz="1900" dirty="0"/>
          </a:p>
          <a:p>
            <a:pPr lvl="2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990600"/>
            <a:ext cx="7404653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Examples of  policy technologies:</a:t>
            </a:r>
          </a:p>
          <a:p>
            <a:pPr marL="548640" lvl="2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Teacher and researchers in the profession of education are subject to be judged, measured, compared and being held accountable.  </a:t>
            </a:r>
          </a:p>
          <a:p>
            <a:pPr marL="548640" lvl="2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Information is collected continuously recorded and published.</a:t>
            </a:r>
          </a:p>
          <a:p>
            <a:pPr marL="548640" lvl="2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Classroom visits performed</a:t>
            </a:r>
          </a:p>
          <a:p>
            <a:pPr marL="548640" lvl="2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Performance is monitored</a:t>
            </a:r>
          </a:p>
          <a:p>
            <a:pPr marL="548640" lvl="2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Day-to-day practices are flooded with figures, indicators, comparisons and forms of competition  </a:t>
            </a:r>
          </a:p>
          <a:p>
            <a:pPr marL="548640" lvl="2" indent="0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As a result of the above practices teachers face the following: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Their purpose is made contradictory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	Motivations become blurred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Self worth becomes uncertain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2200" dirty="0" smtClean="0">
                <a:solidFill>
                  <a:schemeClr val="tx1"/>
                </a:solidFill>
              </a:rPr>
              <a:t>Become uncertain of their calling and if their work is valued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98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Activity - Performance Indicators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Discuss your best performance review and your worst performance review…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What </a:t>
            </a:r>
            <a:r>
              <a:rPr lang="en-US" sz="4000" b="1" dirty="0"/>
              <a:t>would you be doing differently as an educational leader?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7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097280"/>
            <a:ext cx="7010400" cy="466344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https://www.youtube.com/watch?v=81LxlNlujBM</a:t>
            </a:r>
            <a:endParaRPr lang="en-US" dirty="0" smtClean="0"/>
          </a:p>
          <a:p>
            <a:endParaRPr lang="en-US" dirty="0" smtClean="0"/>
          </a:p>
          <a:p>
            <a:pPr marL="34290" indent="0">
              <a:buNone/>
            </a:pPr>
            <a:r>
              <a:rPr lang="en-US" dirty="0"/>
              <a:t>"Addressing inequality through education policy." Stephen Ball, Professor of Sociology of Education, in conversation with doctoral student Carolina </a:t>
            </a:r>
            <a:r>
              <a:rPr lang="en-US" dirty="0" err="1"/>
              <a:t>Junemann</a:t>
            </a:r>
            <a:r>
              <a:rPr lang="en-US" dirty="0"/>
              <a:t>.</a:t>
            </a:r>
          </a:p>
          <a:p>
            <a:endParaRPr lang="en-US" dirty="0"/>
          </a:p>
          <a:p>
            <a:pPr marL="3429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https://www.youtube.com/watch?v=CSqvoxoqwFY</a:t>
            </a:r>
            <a:r>
              <a:rPr lang="en-US" dirty="0" smtClean="0"/>
              <a:t> - </a:t>
            </a:r>
            <a:r>
              <a:rPr lang="en-US" b="1" dirty="0" smtClean="0"/>
              <a:t>FACULTI - Education - Education Policy Impacts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838200"/>
          </a:xfrm>
        </p:spPr>
        <p:txBody>
          <a:bodyPr/>
          <a:lstStyle/>
          <a:p>
            <a:r>
              <a:rPr lang="en-US" dirty="0" smtClean="0"/>
              <a:t>Work Cited…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446664"/>
            <a:ext cx="7571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Ball, S. J. (2010).  The teacher</a:t>
            </a:r>
            <a:r>
              <a:rPr lang="fr-FR" sz="2800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’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s soul and the terrors of performativity.  </a:t>
            </a:r>
            <a:r>
              <a:rPr lang="en-US" sz="2800" i="1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Journal of Education Policy, 18</a:t>
            </a:r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</a:rPr>
              <a:t>(2), 215-228</a:t>
            </a:r>
            <a:r>
              <a:rPr lang="en-US" sz="2800" dirty="0" smtClean="0">
                <a:latin typeface="Times New Roman" panose="02020603050405020304" pitchFamily="18" charset="0"/>
                <a:ea typeface="Arial Unicode MS" panose="020B0604020202020204" pitchFamily="34" charset="-128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hlinkClick r:id="rId2"/>
              </a:rPr>
              <a:t>http://www.oecd.org/about/history</a:t>
            </a:r>
            <a:r>
              <a:rPr lang="en-US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hlinkClick r:id="rId2"/>
              </a:rPr>
              <a:t>/</a:t>
            </a:r>
            <a:endParaRPr lang="en-US" sz="2800" dirty="0" smtClean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endParaRPr lang="en-US" sz="2800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hlinkClick r:id="rId3"/>
              </a:rPr>
              <a:t>https://</a:t>
            </a:r>
            <a:r>
              <a:rPr lang="en-US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hlinkClick r:id="rId3"/>
              </a:rPr>
              <a:t>www.youtube.com/watch?v=81LxlNlujBM</a:t>
            </a:r>
            <a:endParaRPr lang="en-US" sz="2800" dirty="0" smtClean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endParaRPr lang="en-US" sz="2800" dirty="0" smtClean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Arial Unicode MS" panose="020B0604020202020204" pitchFamily="34" charset="-128"/>
                <a:hlinkClick r:id="rId4"/>
              </a:rPr>
              <a:t>https://</a:t>
            </a:r>
            <a:r>
              <a:rPr lang="en-US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hlinkClick r:id="rId4"/>
              </a:rPr>
              <a:t>www.youtube.com/watch?v=CSqvoxoqwFY</a:t>
            </a:r>
            <a:endParaRPr lang="en-US" sz="2800" dirty="0" smtClean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endParaRPr lang="en-US" dirty="0" smtClean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50" y="588109"/>
            <a:ext cx="2834640" cy="402491"/>
          </a:xfrm>
        </p:spPr>
        <p:txBody>
          <a:bodyPr/>
          <a:lstStyle/>
          <a:p>
            <a:r>
              <a:rPr lang="en-US" sz="1600" dirty="0" smtClean="0"/>
              <a:t>				Professor Stephen Ball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 descr="Professor Stephen B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00800" y="990600"/>
            <a:ext cx="2362200" cy="21336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324600" y="914400"/>
            <a:ext cx="2514600" cy="5148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3124201"/>
            <a:ext cx="2438400" cy="28007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PhD, FRSA, </a:t>
            </a:r>
            <a:r>
              <a:rPr lang="en-US" sz="1600" dirty="0" err="1" smtClean="0"/>
              <a:t>AcSS</a:t>
            </a:r>
            <a:r>
              <a:rPr lang="en-US" sz="1600" dirty="0" smtClean="0"/>
              <a:t>, FBA, Karl Mannheim Professor of Sociology of Education.</a:t>
            </a:r>
          </a:p>
          <a:p>
            <a:endParaRPr lang="en-US" sz="1600" dirty="0" smtClean="0"/>
          </a:p>
          <a:p>
            <a:r>
              <a:rPr lang="en-US" sz="1600" dirty="0" smtClean="0"/>
              <a:t>Department of Educational Foundations and Policy Studies and Centre for Critical Education Policy Studies, Institute of Education, University of London. 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588109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5562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Author of 14 books, hundreds of papers and lots of book chapters</a:t>
            </a:r>
          </a:p>
          <a:p>
            <a:pPr marL="342900" indent="-342900"/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Work focuses on social class and education</a:t>
            </a:r>
          </a:p>
          <a:p>
            <a:pPr marL="342900" indent="-342900"/>
            <a:r>
              <a:rPr lang="en-US" sz="2000" dirty="0"/>
              <a:t>	Mainly the relationship between them.</a:t>
            </a:r>
          </a:p>
          <a:p>
            <a:pPr marL="342900" indent="-342900"/>
            <a:r>
              <a:rPr lang="en-US" sz="2000" dirty="0"/>
              <a:t>	Social  inequalities</a:t>
            </a:r>
          </a:p>
          <a:p>
            <a:pPr marL="342900" indent="-342900"/>
            <a:r>
              <a:rPr lang="en-US" sz="2000" dirty="0"/>
              <a:t>	Social reproduction of class</a:t>
            </a:r>
          </a:p>
          <a:p>
            <a:pPr marL="342900" indent="-342900"/>
            <a:r>
              <a:rPr lang="en-US" sz="2000" dirty="0"/>
              <a:t>	Issues related to education policy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3. Uses sociology to understand education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4. Does not want to be recognized as “something” because it opens some possibilities and closes other… 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5.Michel Foucault work has influenced Dr. Ball’s work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“More than ever now policies move around the world and policy ideas flow between countries... We have something that can be identifiable as global education policy”       </a:t>
            </a:r>
          </a:p>
          <a:p>
            <a:pPr marL="3429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                                         --- Dr. Stephen Ball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As an educational leader what would you state as a global education policy?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Performativity in the Public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State regulation which makes it possible to govern in a “advanced liberal” way.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Practitioners to respond to targets, indicators and evaluations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When we view the profession of education in numbers and statistics, the great truth seems to slip through our fingers.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enterprise + excellence =  </a:t>
            </a:r>
            <a:r>
              <a:rPr lang="en-US" sz="2800" dirty="0">
                <a:solidFill>
                  <a:schemeClr val="tx1"/>
                </a:solidFill>
              </a:rPr>
              <a:t>Performative </a:t>
            </a:r>
            <a:r>
              <a:rPr lang="en-US" sz="2800" dirty="0" smtClean="0">
                <a:solidFill>
                  <a:schemeClr val="tx1"/>
                </a:solidFill>
              </a:rPr>
              <a:t>worker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smtClean="0"/>
              <a:t>Where is public education heading?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Reform…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Education reform as a policy epidemic.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unstable, uneven and unstoppable flood of closely inter-related reform ideas permeating in the  education system in diverse social and </a:t>
            </a:r>
            <a:r>
              <a:rPr lang="en-US" u="sng" dirty="0" smtClean="0">
                <a:solidFill>
                  <a:schemeClr val="tx1"/>
                </a:solidFill>
              </a:rPr>
              <a:t>political locations </a:t>
            </a:r>
            <a:r>
              <a:rPr lang="en-US" dirty="0" smtClean="0">
                <a:solidFill>
                  <a:schemeClr val="tx1"/>
                </a:solidFill>
              </a:rPr>
              <a:t>which have very different histories. </a:t>
            </a:r>
          </a:p>
          <a:p>
            <a:r>
              <a:rPr lang="en-US" dirty="0">
                <a:solidFill>
                  <a:schemeClr val="tx1"/>
                </a:solidFill>
              </a:rPr>
              <a:t>Education reform simply does not change what educators, scholars and researchers do, it changes who they are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Who has a say in education reform?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World Bank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OECD – Organization for Economic Co-operation and Dev.</a:t>
            </a:r>
          </a:p>
          <a:p>
            <a:pPr marL="205740" lvl="1" indent="0">
              <a:buNone/>
            </a:pPr>
            <a:r>
              <a:rPr lang="en-US" sz="2000" dirty="0">
                <a:solidFill>
                  <a:schemeClr val="tx1"/>
                </a:solidFill>
                <a:hlinkClick r:id="rId2"/>
              </a:rPr>
              <a:t>http://www.oecd.org/about/history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/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How has politics changed education reform in America during the last 15 years?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How have teaching practices changed in PK-12?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How have teaching practices changed in colleges and universities?</a:t>
            </a:r>
          </a:p>
          <a:p>
            <a:endParaRPr lang="en-US" sz="4000" dirty="0"/>
          </a:p>
          <a:p>
            <a:r>
              <a:rPr lang="en-US" sz="4000" dirty="0" smtClean="0"/>
              <a:t>How would teaching practices be different if you were in-charge?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27593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Three Interrelated Policy Technologies…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600200"/>
            <a:ext cx="7600949" cy="44958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1. The Market</a:t>
            </a:r>
          </a:p>
          <a:p>
            <a:r>
              <a:rPr lang="en-US" sz="3000" dirty="0" smtClean="0"/>
              <a:t>2. Managerialism </a:t>
            </a:r>
          </a:p>
          <a:p>
            <a:r>
              <a:rPr lang="en-US" sz="3000" dirty="0" smtClean="0"/>
              <a:t>3. Performativity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Even though each has a different emphasis in national and local settings, these are closely inter-dependent in the process of reform.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These offer politically attractive alternatives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Supersedes older policies of professionalism and bureaucracy.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These policy technologies answers the call to centralizing management, monitoring systems, and the production of information. i.e. </a:t>
            </a:r>
            <a:r>
              <a:rPr lang="en-US" sz="2400" dirty="0">
                <a:solidFill>
                  <a:schemeClr val="tx1"/>
                </a:solidFill>
              </a:rPr>
              <a:t>Michel Foucault’s </a:t>
            </a:r>
            <a:r>
              <a:rPr lang="en-US" sz="2400" dirty="0" smtClean="0">
                <a:solidFill>
                  <a:schemeClr val="tx1"/>
                </a:solidFill>
              </a:rPr>
              <a:t>Panopticon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762000"/>
          </a:xfrm>
        </p:spPr>
        <p:txBody>
          <a:bodyPr/>
          <a:lstStyle/>
          <a:p>
            <a:r>
              <a:rPr lang="en-US" dirty="0" smtClean="0"/>
              <a:t>Performativity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524000"/>
            <a:ext cx="7404654" cy="4572000"/>
          </a:xfrm>
        </p:spPr>
        <p:txBody>
          <a:bodyPr>
            <a:normAutofit fontScale="70000" lnSpcReduction="20000"/>
          </a:bodyPr>
          <a:lstStyle/>
          <a:p>
            <a:pPr marL="3429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What is performativity?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It is a technology, a culture and a mode of regulation that employs judgments, comparisons and rewards and punishments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What are the performances?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Individual subjects or organizations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Who controls judgments?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Administrators, state officials and national officials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Who is being judged?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Teachers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What is the end result of performativity and being judged in the profession of education in the U.K?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Loss of creativity, educators being pushed out of the profession, managers (administrators making  operational decisions based on test results…)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Indicators of Policy Interventions of Education that Brings in to Play…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65960"/>
            <a:ext cx="8229600" cy="2529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Activity</a:t>
            </a:r>
            <a:r>
              <a:rPr lang="en-US" sz="2800" dirty="0" smtClean="0"/>
              <a:t> - Peopled by HR, managed, cost-effective, policy outcome, productivity targets, competition</a:t>
            </a:r>
          </a:p>
          <a:p>
            <a:r>
              <a:rPr lang="en-US" sz="2800" b="1" dirty="0" smtClean="0"/>
              <a:t>Where does building relationships, trust and creativity and cooperation fit in?</a:t>
            </a:r>
          </a:p>
          <a:p>
            <a:r>
              <a:rPr lang="en-US" sz="2400" dirty="0" smtClean="0"/>
              <a:t>Cooperation is being robbed by performative competition </a:t>
            </a:r>
            <a:endParaRPr lang="en-US" sz="24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287</TotalTime>
  <Words>798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Bookman Old Style</vt:lpstr>
      <vt:lpstr>Corbel</vt:lpstr>
      <vt:lpstr>Times New Roman</vt:lpstr>
      <vt:lpstr>Wingdings</vt:lpstr>
      <vt:lpstr>Basis</vt:lpstr>
      <vt:lpstr>The Teacher’s Soul and the Terrors of Performativity    Stephen J. Ball  </vt:lpstr>
      <vt:lpstr>    Professor Stephen Ball </vt:lpstr>
      <vt:lpstr>Activity</vt:lpstr>
      <vt:lpstr>Performativity in the Public Sector</vt:lpstr>
      <vt:lpstr>Education Reform…</vt:lpstr>
      <vt:lpstr>What does it mean to teach?</vt:lpstr>
      <vt:lpstr>Three Interrelated Policy Technologies…</vt:lpstr>
      <vt:lpstr>Performativity</vt:lpstr>
      <vt:lpstr>Indicators of Policy Interventions of Education that Brings in to Play…</vt:lpstr>
      <vt:lpstr>PowerPoint Presentation</vt:lpstr>
      <vt:lpstr>PowerPoint Presentation</vt:lpstr>
      <vt:lpstr>Activity - Performance Indicators </vt:lpstr>
      <vt:lpstr>PowerPoint Presentation</vt:lpstr>
      <vt:lpstr>Work Cited…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Teacher’s Soul and the Terrors of Performativity    Stephen J. Ball</dc:title>
  <dc:creator>shine</dc:creator>
  <cp:lastModifiedBy>Ifthika Nissar</cp:lastModifiedBy>
  <cp:revision>33</cp:revision>
  <dcterms:created xsi:type="dcterms:W3CDTF">2006-08-16T00:00:00Z</dcterms:created>
  <dcterms:modified xsi:type="dcterms:W3CDTF">2014-07-06T05:00:20Z</dcterms:modified>
</cp:coreProperties>
</file>