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76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9" r:id="rId15"/>
    <p:sldId id="268" r:id="rId16"/>
    <p:sldId id="271" r:id="rId17"/>
    <p:sldId id="272" r:id="rId18"/>
    <p:sldId id="273" r:id="rId19"/>
    <p:sldId id="270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73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84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64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6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8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32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7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69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49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38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0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2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78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8001000" cy="3067051"/>
          </a:xfrm>
        </p:spPr>
        <p:txBody>
          <a:bodyPr>
            <a:normAutofit/>
          </a:bodyPr>
          <a:lstStyle/>
          <a:p>
            <a:r>
              <a:rPr lang="en-US" sz="5300" dirty="0" smtClean="0"/>
              <a:t>‘Dropping Out’, Drifting </a:t>
            </a:r>
            <a:r>
              <a:rPr lang="en-US" sz="5300" dirty="0"/>
              <a:t>O</a:t>
            </a:r>
            <a:r>
              <a:rPr lang="en-US" sz="5300" dirty="0" smtClean="0"/>
              <a:t>ff</a:t>
            </a:r>
            <a:r>
              <a:rPr lang="en-US" sz="5300" dirty="0"/>
              <a:t>, </a:t>
            </a:r>
            <a:r>
              <a:rPr lang="en-US" sz="5300" dirty="0" smtClean="0"/>
              <a:t> Being Excluded,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3600" dirty="0" smtClean="0"/>
              <a:t>Becoming Somebody </a:t>
            </a:r>
            <a:r>
              <a:rPr lang="en-US" sz="3600" dirty="0"/>
              <a:t>Without School</a:t>
            </a:r>
            <a:br>
              <a:rPr lang="en-US" sz="3600" dirty="0"/>
            </a:br>
            <a:r>
              <a:rPr lang="en-US" sz="3600" dirty="0" smtClean="0"/>
              <a:t>Smyth J. </a:t>
            </a:r>
            <a:r>
              <a:rPr lang="en-US" sz="3600" dirty="0"/>
              <a:t>&amp; </a:t>
            </a:r>
            <a:r>
              <a:rPr lang="en-US" sz="3600" dirty="0" err="1" smtClean="0"/>
              <a:t>Hattam</a:t>
            </a:r>
            <a:r>
              <a:rPr lang="en-US" sz="3600" dirty="0" smtClean="0"/>
              <a:t> R. (2008). 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8458200" cy="167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Ifthika “Shine” Nissar, M.A.</a:t>
            </a:r>
          </a:p>
          <a:p>
            <a:r>
              <a:rPr lang="en-US" dirty="0" smtClean="0"/>
              <a:t>CSUSB</a:t>
            </a:r>
          </a:p>
          <a:p>
            <a:r>
              <a:rPr lang="en-US" sz="2500" b="1" dirty="0"/>
              <a:t>EDUC 714 </a:t>
            </a:r>
            <a:r>
              <a:rPr lang="en-US" sz="2500" b="1" dirty="0" smtClean="0"/>
              <a:t>- Educational </a:t>
            </a:r>
            <a:r>
              <a:rPr lang="en-US" sz="2500" b="1" dirty="0"/>
              <a:t>Institutions as Cultural and Social </a:t>
            </a:r>
            <a:r>
              <a:rPr lang="en-US" sz="2500" b="1" dirty="0" smtClean="0"/>
              <a:t>Systems</a:t>
            </a:r>
          </a:p>
          <a:p>
            <a:endParaRPr lang="en-US" sz="2500" b="1" dirty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55151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Children </a:t>
            </a:r>
            <a:r>
              <a:rPr lang="en-US" b="1" dirty="0"/>
              <a:t>Are Now Seen and Want to be Heard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</a:t>
            </a:r>
            <a:r>
              <a:rPr lang="en-US" sz="3200" dirty="0" smtClean="0"/>
              <a:t>. Authoritarian </a:t>
            </a:r>
            <a:r>
              <a:rPr lang="en-US" sz="3200" dirty="0"/>
              <a:t>teaching is out the door</a:t>
            </a:r>
          </a:p>
          <a:p>
            <a:r>
              <a:rPr lang="en-US" sz="3200" dirty="0"/>
              <a:t>b</a:t>
            </a:r>
            <a:r>
              <a:rPr lang="en-US" sz="3200" dirty="0" smtClean="0"/>
              <a:t>. Autocratic </a:t>
            </a:r>
            <a:r>
              <a:rPr lang="en-US" sz="3200" dirty="0"/>
              <a:t>approaches don’t work</a:t>
            </a:r>
          </a:p>
          <a:p>
            <a:r>
              <a:rPr lang="en-US" sz="3200" dirty="0"/>
              <a:t>c</a:t>
            </a:r>
            <a:r>
              <a:rPr lang="en-US" sz="3200" dirty="0" smtClean="0"/>
              <a:t>. The </a:t>
            </a:r>
            <a:r>
              <a:rPr lang="en-US" sz="3200" dirty="0"/>
              <a:t>power of affection and building relationships – Works!</a:t>
            </a:r>
          </a:p>
          <a:p>
            <a:r>
              <a:rPr lang="en-US" sz="3200" dirty="0"/>
              <a:t>d</a:t>
            </a:r>
            <a:r>
              <a:rPr lang="en-US" sz="3200" dirty="0" smtClean="0"/>
              <a:t>. Student </a:t>
            </a:r>
            <a:r>
              <a:rPr lang="en-US" sz="3200" dirty="0"/>
              <a:t>engagement – small group work, getting them involved, welcoming their feedback - Works!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06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/>
          </a:bodyPr>
          <a:lstStyle/>
          <a:p>
            <a:r>
              <a:rPr lang="en-US" b="1" dirty="0" smtClean="0"/>
              <a:t>Large Group Activity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What is the impact of the following in the school culture 10 years ago and now?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971800"/>
            <a:ext cx="7772400" cy="31543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Suicide</a:t>
            </a:r>
            <a:endParaRPr lang="en-US" sz="6000" dirty="0"/>
          </a:p>
          <a:p>
            <a:pPr algn="ctr"/>
            <a:r>
              <a:rPr lang="en-US" sz="6000" dirty="0" smtClean="0"/>
              <a:t>Illegal Substances</a:t>
            </a:r>
          </a:p>
          <a:p>
            <a:pPr algn="ctr"/>
            <a:r>
              <a:rPr lang="en-US" sz="6000" dirty="0" smtClean="0"/>
              <a:t>Media </a:t>
            </a:r>
            <a:endParaRPr lang="en-US" sz="60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05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Friendships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Friendship was the </a:t>
            </a:r>
            <a:r>
              <a:rPr lang="en-US" sz="2800" dirty="0"/>
              <a:t>reason for students to stay in school and complete </a:t>
            </a:r>
            <a:r>
              <a:rPr lang="en-US" sz="2800" dirty="0" smtClean="0"/>
              <a:t>school…</a:t>
            </a:r>
          </a:p>
          <a:p>
            <a:pPr marL="0" indent="0">
              <a:buNone/>
            </a:pPr>
            <a:r>
              <a:rPr lang="en-US" sz="2800" dirty="0" smtClean="0"/>
              <a:t> “Not surprisingly, friendships and intimacy were considered significant reasons for staying at school, and hence constituted a significant site for doing identity work. That is becoming somebody was being negotiated through relationship with peers.” (p.82, Smith </a:t>
            </a:r>
            <a:r>
              <a:rPr lang="en-US" sz="2800" dirty="0"/>
              <a:t>&amp; </a:t>
            </a:r>
            <a:r>
              <a:rPr lang="en-US" sz="2800" dirty="0" err="1"/>
              <a:t>Hattam</a:t>
            </a:r>
            <a:r>
              <a:rPr lang="en-US" sz="2800" dirty="0"/>
              <a:t>, </a:t>
            </a:r>
            <a:r>
              <a:rPr lang="en-US" sz="2800" dirty="0" smtClean="0"/>
              <a:t>2004).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353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600" b="1" dirty="0">
                <a:solidFill>
                  <a:prstClr val="black"/>
                </a:solidFill>
                <a:ea typeface="+mn-ea"/>
                <a:cs typeface="+mn-cs"/>
              </a:rPr>
              <a:t>Becoming </a:t>
            </a:r>
            <a:r>
              <a:rPr lang="en-US" sz="3600" b="1" dirty="0" smtClean="0">
                <a:solidFill>
                  <a:prstClr val="black"/>
                </a:solidFill>
                <a:ea typeface="+mn-ea"/>
                <a:cs typeface="+mn-cs"/>
              </a:rPr>
              <a:t>Economically Independent</a:t>
            </a:r>
            <a:r>
              <a:rPr lang="en-US" sz="3600" b="1" dirty="0">
                <a:solidFill>
                  <a:prstClr val="black"/>
                </a:solidFill>
                <a:ea typeface="+mn-ea"/>
                <a:cs typeface="+mn-cs"/>
              </a:rPr>
              <a:t>:</a:t>
            </a:r>
            <a:br>
              <a:rPr lang="en-US" sz="36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US" sz="3600" b="1" dirty="0">
                <a:solidFill>
                  <a:prstClr val="black"/>
                </a:solidFill>
                <a:ea typeface="+mn-ea"/>
                <a:cs typeface="+mn-cs"/>
              </a:rPr>
              <a:t>Learning about Work without </a:t>
            </a:r>
            <a:r>
              <a:rPr lang="en-US" sz="3600" b="1" dirty="0" smtClean="0">
                <a:solidFill>
                  <a:prstClr val="black"/>
                </a:solidFill>
                <a:ea typeface="+mn-ea"/>
                <a:cs typeface="+mn-cs"/>
              </a:rPr>
              <a:t>School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Self-making process of becoming somebody – navigating their lives from school.</a:t>
            </a:r>
          </a:p>
          <a:p>
            <a:r>
              <a:rPr lang="en-US" sz="3200" dirty="0" smtClean="0"/>
              <a:t>Towards economic independence.</a:t>
            </a:r>
          </a:p>
          <a:p>
            <a:r>
              <a:rPr lang="en-US" sz="3200" dirty="0" smtClean="0"/>
              <a:t>Some young people viewed school as waste of time because school did not teach them skills needed (to get a job, navigate the  </a:t>
            </a:r>
            <a:r>
              <a:rPr lang="en-US" sz="3200" dirty="0" err="1" smtClean="0"/>
              <a:t>labour</a:t>
            </a:r>
            <a:r>
              <a:rPr lang="en-US" sz="3200" dirty="0" smtClean="0"/>
              <a:t> market..</a:t>
            </a:r>
            <a:r>
              <a:rPr lang="en-US" sz="3200" dirty="0" err="1" smtClean="0"/>
              <a:t>etc</a:t>
            </a:r>
            <a:r>
              <a:rPr lang="en-US" sz="3200" dirty="0" smtClean="0"/>
              <a:t>)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88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218"/>
            <a:ext cx="8382000" cy="1318420"/>
          </a:xfrm>
        </p:spPr>
        <p:txBody>
          <a:bodyPr>
            <a:noAutofit/>
          </a:bodyPr>
          <a:lstStyle/>
          <a:p>
            <a:r>
              <a:rPr lang="en-US" sz="3600" b="1" dirty="0"/>
              <a:t>Chapter 3 </a:t>
            </a:r>
            <a:br>
              <a:rPr lang="en-US" sz="3600" b="1" dirty="0"/>
            </a:br>
            <a:r>
              <a:rPr lang="en-US" sz="3600" b="1" dirty="0"/>
              <a:t>Doing Identity Work: Class, Race and </a:t>
            </a:r>
            <a:r>
              <a:rPr lang="en-US" sz="3600" b="1" dirty="0" smtClean="0"/>
              <a:t>Gender</a:t>
            </a:r>
            <a:endParaRPr lang="en-US" sz="3600" b="1" dirty="0"/>
          </a:p>
        </p:txBody>
      </p:sp>
      <p:sp>
        <p:nvSpPr>
          <p:cNvPr id="4" name="Oval 3"/>
          <p:cNvSpPr/>
          <p:nvPr/>
        </p:nvSpPr>
        <p:spPr>
          <a:xfrm>
            <a:off x="457200" y="2209800"/>
            <a:ext cx="4147214" cy="4114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Constellation of Class, Gender and Race</a:t>
            </a:r>
            <a:endParaRPr lang="en-US" sz="3600" b="1" dirty="0"/>
          </a:p>
        </p:txBody>
      </p:sp>
      <p:sp>
        <p:nvSpPr>
          <p:cNvPr id="10" name="Rectangle 9"/>
          <p:cNvSpPr/>
          <p:nvPr/>
        </p:nvSpPr>
        <p:spPr>
          <a:xfrm>
            <a:off x="5029200" y="1752600"/>
            <a:ext cx="3810000" cy="21887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Even though schools always presented as empowering young people, it was not the case for the young people who participated in this study. Let’s find out more…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518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7711440" cy="1143001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Constellation </a:t>
            </a:r>
            <a:r>
              <a:rPr lang="en-US" sz="3600" b="1" dirty="0"/>
              <a:t>of Class, Gender and </a:t>
            </a:r>
            <a:r>
              <a:rPr lang="en-US" sz="3600" b="1" dirty="0" smtClean="0"/>
              <a:t>Race</a:t>
            </a:r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3200400" y="1889761"/>
            <a:ext cx="2514600" cy="191261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Class</a:t>
            </a:r>
          </a:p>
          <a:p>
            <a:pPr algn="ctr"/>
            <a:r>
              <a:rPr lang="en-US" sz="2800" dirty="0" smtClean="0"/>
              <a:t>Capitalism</a:t>
            </a:r>
            <a:endParaRPr lang="en-US" sz="2800" dirty="0"/>
          </a:p>
        </p:txBody>
      </p:sp>
      <p:sp>
        <p:nvSpPr>
          <p:cNvPr id="9" name="Oval 8"/>
          <p:cNvSpPr/>
          <p:nvPr/>
        </p:nvSpPr>
        <p:spPr>
          <a:xfrm>
            <a:off x="822960" y="4038600"/>
            <a:ext cx="2377440" cy="2057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Gender</a:t>
            </a:r>
          </a:p>
          <a:p>
            <a:pPr algn="ctr"/>
            <a:r>
              <a:rPr lang="en-US" sz="2800" dirty="0" smtClean="0"/>
              <a:t>Patriarchy</a:t>
            </a:r>
            <a:endParaRPr lang="en-US" sz="2800" dirty="0"/>
          </a:p>
        </p:txBody>
      </p:sp>
      <p:sp>
        <p:nvSpPr>
          <p:cNvPr id="10" name="Oval 9"/>
          <p:cNvSpPr/>
          <p:nvPr/>
        </p:nvSpPr>
        <p:spPr>
          <a:xfrm>
            <a:off x="5867400" y="4038600"/>
            <a:ext cx="2499360" cy="2057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Race</a:t>
            </a:r>
          </a:p>
          <a:p>
            <a:pPr algn="ctr"/>
            <a:r>
              <a:rPr lang="en-US" sz="2800" dirty="0" smtClean="0"/>
              <a:t>Racism</a:t>
            </a:r>
            <a:endParaRPr lang="en-US" sz="2800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249748" y="3352800"/>
            <a:ext cx="950652" cy="6096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562600" y="3387090"/>
            <a:ext cx="1028700" cy="65151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545859" y="5189218"/>
            <a:ext cx="2016741" cy="6858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76200" y="1889761"/>
            <a:ext cx="2438400" cy="14630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We need to be aware of tensions, contradictions in the institutional life of school settings…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6076950" y="1879355"/>
            <a:ext cx="2667000" cy="149732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2800" dirty="0" smtClean="0"/>
              <a:t>Activity</a:t>
            </a:r>
          </a:p>
          <a:p>
            <a:pPr algn="ctr"/>
            <a:r>
              <a:rPr lang="en-US" sz="2800" dirty="0" smtClean="0"/>
              <a:t>share </a:t>
            </a:r>
            <a:r>
              <a:rPr lang="en-US" sz="2800" dirty="0"/>
              <a:t>with a partner…</a:t>
            </a:r>
          </a:p>
        </p:txBody>
      </p:sp>
    </p:spTree>
    <p:extLst>
      <p:ext uri="{BB962C8B-B14F-4D97-AF65-F5344CB8AC3E}">
        <p14:creationId xmlns:p14="http://schemas.microsoft.com/office/powerpoint/2010/main" val="218753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as a Site of Identity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Early school leaving is not seen as a problem for elite private schools or well-off public schools.</a:t>
            </a:r>
          </a:p>
          <a:p>
            <a:r>
              <a:rPr lang="en-US" sz="3600" dirty="0" smtClean="0"/>
              <a:t>Schooling does not work for people who have the least amount of wealth.</a:t>
            </a:r>
          </a:p>
          <a:p>
            <a:pPr lvl="1"/>
            <a:r>
              <a:rPr lang="en-US" sz="3400" dirty="0" smtClean="0"/>
              <a:t>Economic capital – wealth, inheritance…</a:t>
            </a:r>
          </a:p>
          <a:p>
            <a:pPr lvl="1"/>
            <a:r>
              <a:rPr lang="en-US" sz="3400" dirty="0" smtClean="0"/>
              <a:t>Cultural capital – level of education, travel…</a:t>
            </a:r>
          </a:p>
          <a:p>
            <a:pPr lvl="1"/>
            <a:r>
              <a:rPr lang="en-US" sz="3400" dirty="0" smtClean="0"/>
              <a:t>Social capital - connections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0011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Gendered School Leaving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Patriarchy can be understood as the “order of things”… </a:t>
            </a:r>
          </a:p>
          <a:p>
            <a:pPr marL="201168" lvl="1" indent="0">
              <a:buNone/>
            </a:pPr>
            <a:r>
              <a:rPr lang="en-US" sz="3600" dirty="0" smtClean="0"/>
              <a:t>male/female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Gender difference and schooling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742266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following are concerns according to feminist research…</a:t>
            </a:r>
          </a:p>
          <a:p>
            <a:r>
              <a:rPr lang="en-US" sz="2400" dirty="0" smtClean="0"/>
              <a:t>Failing to depict the range of contribution by women</a:t>
            </a:r>
          </a:p>
          <a:p>
            <a:r>
              <a:rPr lang="en-US" sz="2400" dirty="0" smtClean="0"/>
              <a:t>Traditional stereo types around gender identity tends to undermine the post-school options especially for girls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495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Dealing with Racism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 highest likelihood of becoming early school leavers are Aboriginal young people who are the indigenous students. </a:t>
            </a:r>
          </a:p>
          <a:p>
            <a:pPr lvl="1"/>
            <a:r>
              <a:rPr lang="en-US" sz="2800" dirty="0" smtClean="0"/>
              <a:t>These students were shamed, humiliated or embarrassed by teachers.</a:t>
            </a:r>
          </a:p>
          <a:p>
            <a:pPr lvl="1"/>
            <a:r>
              <a:rPr lang="en-US" sz="2800" dirty="0" smtClean="0"/>
              <a:t>Students reported having trouble getting help from teachers.</a:t>
            </a:r>
          </a:p>
          <a:p>
            <a:pPr lvl="1"/>
            <a:r>
              <a:rPr lang="en-US" sz="2800" dirty="0" smtClean="0"/>
              <a:t>Students left school because they did not want to deal with racial slurs, feeling embarrassed in the classroom and because they could not get help…</a:t>
            </a:r>
            <a:endParaRPr lang="en-US" sz="28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27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theorizing youth identity formation…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There is a need to struggle with two competing imperatives:</a:t>
            </a:r>
          </a:p>
          <a:p>
            <a:endParaRPr lang="en-US" sz="2800" dirty="0"/>
          </a:p>
          <a:p>
            <a:r>
              <a:rPr lang="en-US" sz="2800" dirty="0" smtClean="0"/>
              <a:t>1. Understand and appreciate  the uniqueness of individuals.</a:t>
            </a:r>
          </a:p>
          <a:p>
            <a:r>
              <a:rPr lang="en-US" sz="2800" dirty="0" smtClean="0"/>
              <a:t>2. Generalize and discover similarities in diversity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655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Activity – Self Reflection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Middle school and high school years…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1. What did you like and why?</a:t>
            </a:r>
          </a:p>
          <a:p>
            <a:pPr marL="0" indent="0" algn="ctr">
              <a:buNone/>
            </a:pPr>
            <a:r>
              <a:rPr lang="en-US" sz="4000" dirty="0" smtClean="0"/>
              <a:t>2. What did you not like and why?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1441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Q &amp; 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46612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Schooling System in Sri Lanka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Preschool</a:t>
            </a:r>
          </a:p>
          <a:p>
            <a:r>
              <a:rPr lang="en-US" dirty="0" smtClean="0"/>
              <a:t>K-12 </a:t>
            </a:r>
          </a:p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 - Ordinary Level (O/L)Examination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8 subjects/courses, Grading System – D, C, S, F</a:t>
            </a:r>
          </a:p>
          <a:p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and 12</a:t>
            </a:r>
            <a:r>
              <a:rPr lang="en-US" baseline="30000" dirty="0" smtClean="0"/>
              <a:t>th</a:t>
            </a:r>
            <a:r>
              <a:rPr lang="en-US" dirty="0" smtClean="0"/>
              <a:t> Grades – </a:t>
            </a:r>
          </a:p>
          <a:p>
            <a:pPr marL="0" indent="0">
              <a:buNone/>
            </a:pPr>
            <a:r>
              <a:rPr lang="en-US" dirty="0" smtClean="0"/>
              <a:t>Determinant of major area of study – Medicine, Law, 	Commerce, Business, Education etc…</a:t>
            </a:r>
          </a:p>
          <a:p>
            <a:pPr marL="0" indent="0">
              <a:buNone/>
            </a:pPr>
            <a:r>
              <a:rPr lang="en-US" dirty="0" smtClean="0"/>
              <a:t>4 Subjects/courses,</a:t>
            </a:r>
          </a:p>
          <a:p>
            <a:pPr marL="0" indent="0">
              <a:buNone/>
            </a:pPr>
            <a:r>
              <a:rPr lang="en-US" dirty="0" smtClean="0"/>
              <a:t>Advanced Level(A/L) Examination is the entrance exam to university </a:t>
            </a:r>
          </a:p>
          <a:p>
            <a:pPr marL="0" indent="0">
              <a:buNone/>
            </a:pPr>
            <a:r>
              <a:rPr lang="en-US" dirty="0" smtClean="0"/>
              <a:t>Competitiveness in attending university </a:t>
            </a:r>
          </a:p>
          <a:p>
            <a:pPr marL="0" indent="0">
              <a:buNone/>
            </a:pPr>
            <a:r>
              <a:rPr lang="en-US" dirty="0" smtClean="0"/>
              <a:t>Government funded schools and universities</a:t>
            </a:r>
          </a:p>
          <a:p>
            <a:pPr marL="0" indent="0">
              <a:buNone/>
            </a:pPr>
            <a:r>
              <a:rPr lang="en-US" dirty="0" smtClean="0"/>
              <a:t>Parents support during school and university – so the focus is only in studying…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</a:t>
            </a:r>
            <a:r>
              <a:rPr lang="en-US" dirty="0"/>
              <a:t>O</a:t>
            </a:r>
            <a:r>
              <a:rPr lang="en-US" dirty="0" smtClean="0"/>
              <a:t>verview of the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By conducting interviews, authors concentrated in obtaining the following information from sample of the young population (Smith &amp; </a:t>
            </a:r>
            <a:r>
              <a:rPr lang="en-US" dirty="0" err="1"/>
              <a:t>Hattam</a:t>
            </a:r>
            <a:r>
              <a:rPr lang="en-US" dirty="0"/>
              <a:t>, 2004).</a:t>
            </a:r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dirty="0" smtClean="0"/>
              <a:t>. Decision </a:t>
            </a:r>
            <a:r>
              <a:rPr lang="en-US" dirty="0"/>
              <a:t>making process of the young people leaving school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dirty="0" smtClean="0"/>
              <a:t>. What </a:t>
            </a:r>
            <a:r>
              <a:rPr lang="en-US" dirty="0"/>
              <a:t>the young people thought of school based on their experience in the school culture, leaving to go find work, returning back to school and transitioning in to adult life.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. Theory </a:t>
            </a:r>
            <a:r>
              <a:rPr lang="en-US" dirty="0"/>
              <a:t>or the belief of the young people about what worked or did not work about school</a:t>
            </a:r>
          </a:p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. The </a:t>
            </a:r>
            <a:r>
              <a:rPr lang="en-US" dirty="0"/>
              <a:t>experience of these young people during the last days of schooling.</a:t>
            </a:r>
          </a:p>
          <a:p>
            <a:pPr marL="0" indent="0">
              <a:buNone/>
            </a:pPr>
            <a:r>
              <a:rPr lang="en-US" dirty="0"/>
              <a:t>5</a:t>
            </a:r>
            <a:r>
              <a:rPr lang="en-US" dirty="0" smtClean="0"/>
              <a:t>. Complex </a:t>
            </a:r>
            <a:r>
              <a:rPr lang="en-US" dirty="0"/>
              <a:t>lives lead by some students and how view the nature of the school system and the society they live in.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48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218"/>
            <a:ext cx="8382000" cy="1318420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Chapter 3 </a:t>
            </a:r>
            <a:br>
              <a:rPr lang="en-US" sz="3100" dirty="0"/>
            </a:br>
            <a:r>
              <a:rPr lang="en-US" sz="3100" dirty="0"/>
              <a:t>Becoming Somebody with or without School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4244" y="988086"/>
            <a:ext cx="2482755" cy="165167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Youth Identity </a:t>
            </a:r>
            <a:r>
              <a:rPr lang="en-US" sz="2400" b="1" dirty="0" smtClean="0"/>
              <a:t>Formation</a:t>
            </a:r>
            <a:endParaRPr lang="en-US" sz="2400" b="1" dirty="0"/>
          </a:p>
        </p:txBody>
      </p:sp>
      <p:sp>
        <p:nvSpPr>
          <p:cNvPr id="5" name="Oval 4"/>
          <p:cNvSpPr/>
          <p:nvPr/>
        </p:nvSpPr>
        <p:spPr>
          <a:xfrm>
            <a:off x="1981200" y="2133600"/>
            <a:ext cx="2037498" cy="129640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Interferences</a:t>
            </a:r>
            <a:br>
              <a:rPr lang="en-US" dirty="0"/>
            </a:b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202106" y="2685397"/>
            <a:ext cx="2133600" cy="134858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Media</a:t>
            </a:r>
          </a:p>
          <a:p>
            <a:pPr algn="ctr"/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633415" y="3430002"/>
            <a:ext cx="1828800" cy="129072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Children Seen </a:t>
            </a:r>
            <a:r>
              <a:rPr lang="en-US" dirty="0"/>
              <a:t>and </a:t>
            </a:r>
            <a:r>
              <a:rPr lang="en-US" dirty="0" smtClean="0"/>
              <a:t>Heard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74307" y="4025756"/>
            <a:ext cx="1828800" cy="1219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Suicide</a:t>
            </a:r>
          </a:p>
          <a:p>
            <a:pPr algn="ctr"/>
            <a:r>
              <a:rPr lang="en-US" dirty="0"/>
              <a:t>Illegal Substances</a:t>
            </a:r>
          </a:p>
        </p:txBody>
      </p:sp>
      <p:sp>
        <p:nvSpPr>
          <p:cNvPr id="11" name="Oval 10"/>
          <p:cNvSpPr/>
          <p:nvPr/>
        </p:nvSpPr>
        <p:spPr>
          <a:xfrm>
            <a:off x="6781800" y="5105400"/>
            <a:ext cx="2362200" cy="15412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Becoming eco. independent:</a:t>
            </a:r>
          </a:p>
          <a:p>
            <a:pPr algn="ctr"/>
            <a:r>
              <a:rPr lang="en-US" b="1" dirty="0" smtClean="0"/>
              <a:t>Learning about Work without School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2716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1" y="125061"/>
            <a:ext cx="8382000" cy="1318420"/>
          </a:xfrm>
        </p:spPr>
        <p:txBody>
          <a:bodyPr>
            <a:normAutofit/>
          </a:bodyPr>
          <a:lstStyle/>
          <a:p>
            <a:r>
              <a:rPr lang="en-US" sz="3100" dirty="0" smtClean="0"/>
              <a:t>Group Discussion – In </a:t>
            </a:r>
            <a:r>
              <a:rPr lang="en-US" sz="3100" smtClean="0"/>
              <a:t>Groups </a:t>
            </a:r>
            <a:r>
              <a:rPr lang="en-US" sz="3100" smtClean="0"/>
              <a:t>of 3-4 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4244" y="988086"/>
            <a:ext cx="2482755" cy="1651676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Youth Identity </a:t>
            </a:r>
            <a:r>
              <a:rPr lang="en-US" sz="2400" b="1" dirty="0" smtClean="0"/>
              <a:t>Formation</a:t>
            </a:r>
            <a:endParaRPr lang="en-US" sz="2400" b="1" dirty="0"/>
          </a:p>
        </p:txBody>
      </p:sp>
      <p:sp>
        <p:nvSpPr>
          <p:cNvPr id="5" name="Oval 4"/>
          <p:cNvSpPr/>
          <p:nvPr/>
        </p:nvSpPr>
        <p:spPr>
          <a:xfrm>
            <a:off x="1981200" y="2133600"/>
            <a:ext cx="2037498" cy="1296402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Interferences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6" name="Oval 5"/>
          <p:cNvSpPr/>
          <p:nvPr/>
        </p:nvSpPr>
        <p:spPr>
          <a:xfrm>
            <a:off x="3236226" y="2726784"/>
            <a:ext cx="2133600" cy="134858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Media</a:t>
            </a:r>
          </a:p>
          <a:p>
            <a:pPr algn="ctr"/>
            <a:r>
              <a:rPr lang="en-US" b="1" dirty="0" smtClean="0"/>
              <a:t>culture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4633415" y="3430002"/>
            <a:ext cx="1828800" cy="129072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Children Seen </a:t>
            </a:r>
            <a:r>
              <a:rPr lang="en-US" b="1" dirty="0"/>
              <a:t>and </a:t>
            </a:r>
            <a:r>
              <a:rPr lang="en-US" b="1" dirty="0" smtClean="0"/>
              <a:t>Heard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5974307" y="4025755"/>
            <a:ext cx="1828800" cy="13981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Suicide</a:t>
            </a:r>
          </a:p>
          <a:p>
            <a:pPr algn="ctr"/>
            <a:r>
              <a:rPr lang="en-US" b="1" dirty="0"/>
              <a:t>Illegal Substances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239604" y="1240265"/>
            <a:ext cx="3599596" cy="16610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Let’s explore the facets that young people see them selves in a project called “becoming somebody.”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781800" y="5105400"/>
            <a:ext cx="2362200" cy="154125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Becoming eco. independent:</a:t>
            </a:r>
          </a:p>
          <a:p>
            <a:pPr algn="ctr"/>
            <a:r>
              <a:rPr lang="en-US" b="1" dirty="0" smtClean="0"/>
              <a:t>Learning about Work without School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0028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Youth </a:t>
            </a:r>
            <a:r>
              <a:rPr lang="en-US" b="1" dirty="0"/>
              <a:t>Identity </a:t>
            </a:r>
            <a:r>
              <a:rPr lang="en-US" b="1" dirty="0" smtClean="0"/>
              <a:t>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845734"/>
            <a:ext cx="7757160" cy="447886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Youth </a:t>
            </a:r>
            <a:r>
              <a:rPr lang="en-US" sz="2400" dirty="0"/>
              <a:t>view themselves as “less visible – that is to say, the behind the scenes negotiations of power” (Smyth &amp; </a:t>
            </a:r>
            <a:r>
              <a:rPr lang="en-US" sz="2400" dirty="0" err="1"/>
              <a:t>Hattam</a:t>
            </a:r>
            <a:r>
              <a:rPr lang="en-US" sz="2400" dirty="0"/>
              <a:t> , 2008, P. 68)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. Youth </a:t>
            </a:r>
            <a:r>
              <a:rPr lang="en-US" sz="2400" dirty="0"/>
              <a:t>identity formation is absent from  policy discussion</a:t>
            </a:r>
          </a:p>
          <a:p>
            <a:r>
              <a:rPr lang="en-US" sz="2400" dirty="0"/>
              <a:t>b</a:t>
            </a:r>
            <a:r>
              <a:rPr lang="en-US" sz="2400" dirty="0" smtClean="0"/>
              <a:t>. Young </a:t>
            </a:r>
            <a:r>
              <a:rPr lang="en-US" sz="2400" dirty="0"/>
              <a:t>people negotiate their own meaning in order to fit in the society by making decisions in the following areas:</a:t>
            </a:r>
          </a:p>
          <a:p>
            <a:r>
              <a:rPr lang="en-US" sz="2400" dirty="0"/>
              <a:t>Education - How much schooling they want and how they view the nature of school </a:t>
            </a:r>
          </a:p>
          <a:p>
            <a:r>
              <a:rPr lang="en-US" sz="2400" dirty="0"/>
              <a:t>Economic decisions – If they are ready for a job  </a:t>
            </a:r>
          </a:p>
          <a:p>
            <a:r>
              <a:rPr lang="en-US" sz="2400" dirty="0"/>
              <a:t>Socio-cultural – How they fit in the culture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2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Interferences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1845734"/>
            <a:ext cx="8214360" cy="447886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Family </a:t>
            </a:r>
            <a:r>
              <a:rPr lang="en-US" sz="2400" dirty="0"/>
              <a:t>+ culture = </a:t>
            </a:r>
            <a:r>
              <a:rPr lang="en-US" sz="2400" dirty="0" smtClean="0"/>
              <a:t>school</a:t>
            </a:r>
          </a:p>
          <a:p>
            <a:pPr marL="0" indent="0">
              <a:buNone/>
            </a:pPr>
            <a:r>
              <a:rPr lang="en-US" sz="2400" dirty="0" smtClean="0"/>
              <a:t>when </a:t>
            </a:r>
            <a:r>
              <a:rPr lang="en-US" sz="2400" dirty="0"/>
              <a:t>these two don’t work together, it affects schooling…</a:t>
            </a:r>
          </a:p>
          <a:p>
            <a:pPr marL="0" indent="0">
              <a:buNone/>
            </a:pPr>
            <a:r>
              <a:rPr lang="en-US" sz="2400" dirty="0" smtClean="0"/>
              <a:t>a. Issues </a:t>
            </a:r>
            <a:r>
              <a:rPr lang="en-US" sz="2400" dirty="0"/>
              <a:t>of the “generational gap” and </a:t>
            </a:r>
            <a:r>
              <a:rPr lang="en-US" sz="2400" dirty="0" smtClean="0"/>
              <a:t>“</a:t>
            </a:r>
            <a:r>
              <a:rPr lang="en-US" sz="2400" dirty="0"/>
              <a:t>power gap” between teachers and students</a:t>
            </a:r>
          </a:p>
          <a:p>
            <a:pPr marL="0" indent="0">
              <a:buNone/>
            </a:pPr>
            <a:r>
              <a:rPr lang="en-US" sz="2400" dirty="0" smtClean="0"/>
              <a:t>b. Schools assist </a:t>
            </a:r>
            <a:r>
              <a:rPr lang="en-US" sz="2400" dirty="0"/>
              <a:t>or hinder the process of </a:t>
            </a:r>
            <a:r>
              <a:rPr lang="en-US" sz="2400" dirty="0" smtClean="0"/>
              <a:t>economically </a:t>
            </a:r>
            <a:r>
              <a:rPr lang="en-US" sz="2400" dirty="0"/>
              <a:t>independent</a:t>
            </a:r>
          </a:p>
          <a:p>
            <a:pPr marL="0" indent="0">
              <a:buNone/>
            </a:pPr>
            <a:r>
              <a:rPr lang="en-US" sz="2400" dirty="0" smtClean="0"/>
              <a:t>c. friendships </a:t>
            </a:r>
            <a:r>
              <a:rPr lang="en-US" sz="2400" dirty="0"/>
              <a:t>and antagonisms get played and </a:t>
            </a:r>
            <a:r>
              <a:rPr lang="en-US" sz="2400" dirty="0" smtClean="0"/>
              <a:t>often </a:t>
            </a:r>
            <a:r>
              <a:rPr lang="en-US" sz="2400" dirty="0"/>
              <a:t>hinder school completion.</a:t>
            </a:r>
          </a:p>
          <a:p>
            <a:pPr marL="0" indent="0">
              <a:buNone/>
            </a:pPr>
            <a:r>
              <a:rPr lang="en-US" sz="2400" dirty="0" smtClean="0"/>
              <a:t>d. family </a:t>
            </a:r>
            <a:r>
              <a:rPr lang="en-US" sz="2400" dirty="0"/>
              <a:t>life affects the private life in </a:t>
            </a:r>
            <a:r>
              <a:rPr lang="en-US" sz="2400" dirty="0" smtClean="0"/>
              <a:t>completing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96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impact of Media </a:t>
            </a:r>
            <a:r>
              <a:rPr lang="en-US" b="1" dirty="0" smtClean="0"/>
              <a:t>Culture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Media </a:t>
            </a:r>
            <a:r>
              <a:rPr lang="en-US" sz="3200" dirty="0"/>
              <a:t>plays a big role in identity formation of young people</a:t>
            </a:r>
          </a:p>
          <a:p>
            <a:pPr marL="0" indent="0">
              <a:buNone/>
            </a:pPr>
            <a:r>
              <a:rPr lang="en-US" sz="3200" dirty="0" smtClean="0"/>
              <a:t>a. Internet </a:t>
            </a:r>
            <a:r>
              <a:rPr lang="en-US" sz="3200" dirty="0"/>
              <a:t>and electronic media</a:t>
            </a:r>
          </a:p>
          <a:p>
            <a:pPr marL="0" indent="0">
              <a:buNone/>
            </a:pPr>
            <a:r>
              <a:rPr lang="en-US" sz="3200" dirty="0" smtClean="0"/>
              <a:t>b. Music</a:t>
            </a:r>
            <a:r>
              <a:rPr lang="en-US" sz="3200" dirty="0"/>
              <a:t>, dance, T.V. advertisements etc…</a:t>
            </a:r>
          </a:p>
          <a:p>
            <a:pPr marL="0" indent="0">
              <a:buNone/>
            </a:pPr>
            <a:r>
              <a:rPr lang="en-US" sz="3200" dirty="0" smtClean="0"/>
              <a:t>c. Films 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d. Books</a:t>
            </a:r>
            <a:r>
              <a:rPr lang="en-US" sz="3200" dirty="0"/>
              <a:t>, magazines and print media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87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177</TotalTime>
  <Words>989</Words>
  <Application>Microsoft Office PowerPoint</Application>
  <PresentationFormat>On-screen Show (4:3)</PresentationFormat>
  <Paragraphs>127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Calibri</vt:lpstr>
      <vt:lpstr>Calibri Light</vt:lpstr>
      <vt:lpstr>Retrospect</vt:lpstr>
      <vt:lpstr>‘Dropping Out’, Drifting Off,  Being Excluded,  Becoming Somebody Without School Smyth J. &amp; Hattam R. (2008).  </vt:lpstr>
      <vt:lpstr>Activity – Self Reflection</vt:lpstr>
      <vt:lpstr>Schooling System in Sri Lanka</vt:lpstr>
      <vt:lpstr>A Quick Overview of the Book</vt:lpstr>
      <vt:lpstr>Chapter 3  Becoming Somebody with or without School </vt:lpstr>
      <vt:lpstr>Group Discussion – In Groups of 3-4  </vt:lpstr>
      <vt:lpstr>Youth Identity Formation</vt:lpstr>
      <vt:lpstr>Interferences</vt:lpstr>
      <vt:lpstr>The impact of Media Culture</vt:lpstr>
      <vt:lpstr>Children Are Now Seen and Want to be Heard</vt:lpstr>
      <vt:lpstr>Large Group Activity What is the impact of the following in the school culture 10 years ago and now?</vt:lpstr>
      <vt:lpstr>Friendships</vt:lpstr>
      <vt:lpstr>Becoming Economically Independent: Learning about Work without School</vt:lpstr>
      <vt:lpstr>Chapter 3  Doing Identity Work: Class, Race and Gender</vt:lpstr>
      <vt:lpstr>  Constellation of Class, Gender and Race</vt:lpstr>
      <vt:lpstr>Class as a Site of Identity Formation</vt:lpstr>
      <vt:lpstr>PowerPoint Presentation</vt:lpstr>
      <vt:lpstr>In Dealing with Racism</vt:lpstr>
      <vt:lpstr>In theorizing youth identity formation…</vt:lpstr>
      <vt:lpstr>Q &amp; 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‘Dropping Out’, Drifting Off,  Being Excluded Becoming Somebody Without School Smyth J. &amp; Hattam R. (2008).   </dc:title>
  <dc:creator/>
  <cp:lastModifiedBy>Ifthika Nissar</cp:lastModifiedBy>
  <cp:revision>27</cp:revision>
  <dcterms:created xsi:type="dcterms:W3CDTF">2006-08-16T00:00:00Z</dcterms:created>
  <dcterms:modified xsi:type="dcterms:W3CDTF">2014-04-05T09:03:02Z</dcterms:modified>
</cp:coreProperties>
</file>