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59" r:id="rId4"/>
    <p:sldId id="260" r:id="rId5"/>
    <p:sldId id="258" r:id="rId6"/>
    <p:sldId id="269" r:id="rId7"/>
    <p:sldId id="261" r:id="rId8"/>
    <p:sldId id="262" r:id="rId9"/>
    <p:sldId id="263" r:id="rId10"/>
    <p:sldId id="264" r:id="rId11"/>
    <p:sldId id="265" r:id="rId12"/>
    <p:sldId id="266" r:id="rId13"/>
    <p:sldId id="271" r:id="rId14"/>
    <p:sldId id="267" r:id="rId15"/>
    <p:sldId id="270" r:id="rId1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6F5E9-71B6-41DD-8C04-2280C374A802}" type="datetimeFigureOut">
              <a:rPr lang="en-US" smtClean="0"/>
              <a:t>8/30/2014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1AA12-AC00-46AB-A1C6-2F4BFC9CE4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nF2hrLZHoA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e.ca.gov/sp/cd/ci/documents/drdp2010preschooleng.pdf" TargetMode="External"/><Relationship Id="rId2" Type="http://schemas.openxmlformats.org/officeDocument/2006/relationships/hyperlink" Target="http://www.desiredresults.us/form_drdp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Y06XOanLz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066800"/>
            <a:ext cx="8763000" cy="3200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 </a:t>
            </a:r>
            <a:br>
              <a:rPr lang="en-US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3600" b="1" dirty="0" smtClean="0"/>
              <a:t>Analysis of Preschool Assessment Data </a:t>
            </a:r>
            <a:br>
              <a:rPr lang="en-US" sz="3600" b="1" dirty="0" smtClean="0"/>
            </a:br>
            <a:r>
              <a:rPr lang="en-US" sz="3600" b="1" dirty="0" smtClean="0"/>
              <a:t>Desired Results Development Profile Preschool ©</a:t>
            </a:r>
            <a:br>
              <a:rPr lang="en-US" sz="3600" b="1" dirty="0" smtClean="0"/>
            </a:br>
            <a:r>
              <a:rPr lang="en-US" sz="3600" b="1" dirty="0" smtClean="0"/>
              <a:t>DRDP – PS (2010) </a:t>
            </a:r>
            <a:r>
              <a:rPr lang="en-US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248400" cy="121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Ifthika</a:t>
            </a:r>
            <a:r>
              <a:rPr lang="en-US" dirty="0" smtClean="0"/>
              <a:t> “Shine” </a:t>
            </a:r>
            <a:r>
              <a:rPr lang="en-US" dirty="0" err="1" smtClean="0"/>
              <a:t>Nissar</a:t>
            </a:r>
            <a:r>
              <a:rPr lang="en-US" dirty="0" smtClean="0"/>
              <a:t>, M.A</a:t>
            </a:r>
          </a:p>
          <a:p>
            <a:r>
              <a:rPr lang="en-US" dirty="0" smtClean="0"/>
              <a:t>EDUC 738 – Assessment and Evaluation</a:t>
            </a:r>
          </a:p>
          <a:p>
            <a:r>
              <a:rPr lang="en-US" dirty="0" smtClean="0"/>
              <a:t>August 30, 2014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u="sng" dirty="0" smtClean="0"/>
              <a:t>Summary Statistics (Summary of Measured Students &amp; Summary of Measured   Measures/Items) 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457200" y="1447799"/>
            <a:ext cx="8305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Mean -</a:t>
            </a:r>
            <a:r>
              <a:rPr lang="en-US" dirty="0" smtClean="0"/>
              <a:t>Mean of the student in Self and Social Development was 1.36 Logits higher than the mean calibration of item difficulties (0 Logits), </a:t>
            </a:r>
            <a:r>
              <a:rPr lang="en-US" u="sng" dirty="0" smtClean="0"/>
              <a:t>I would recommend to include more difficult items to the assessment</a:t>
            </a:r>
            <a:r>
              <a:rPr lang="en-US" dirty="0" smtClean="0"/>
              <a:t>. There was a far greater distance between the mean of the students and the mean of the Measure.  This is too wide. Because the mean of the student from the item is &gt; 1 this can yield to an inaccurate measurement. Items that are aligned to abilities are measured more accurately. As Measure 6, 5, 4, 3 and 2 are situated closer to the mean of the Measures there could be no difference in skill mastery.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52400" y="3733801"/>
            <a:ext cx="8763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S.D : </a:t>
            </a:r>
            <a:r>
              <a:rPr lang="en-US" dirty="0" smtClean="0">
                <a:solidFill>
                  <a:schemeClr val="tx2"/>
                </a:solidFill>
              </a:rPr>
              <a:t>S.D was 2.37 Logits and for measures was .92 Logits. S.D for students were about 2 ½ times higher than for students item calibration.</a:t>
            </a:r>
          </a:p>
          <a:p>
            <a:r>
              <a:rPr lang="en-US" b="1" dirty="0" smtClean="0"/>
              <a:t>Mean of the Raw score: </a:t>
            </a:r>
            <a:r>
              <a:rPr lang="en-US" dirty="0" smtClean="0"/>
              <a:t> Mean of the students was 26.4 and Mean of the Measures was 66.1 </a:t>
            </a:r>
          </a:p>
          <a:p>
            <a:r>
              <a:rPr lang="en-US" b="1" dirty="0" smtClean="0"/>
              <a:t>Standard Deviation of the Raw Score:</a:t>
            </a:r>
            <a:r>
              <a:rPr lang="en-US" dirty="0" smtClean="0"/>
              <a:t> S.D of students was 4.0 and S.D for the Measures was 4.4</a:t>
            </a:r>
          </a:p>
          <a:p>
            <a:r>
              <a:rPr lang="en-US" b="1" dirty="0" smtClean="0"/>
              <a:t>RMSE (Root Mean Square Error): </a:t>
            </a:r>
            <a:r>
              <a:rPr lang="en-US" dirty="0" smtClean="0"/>
              <a:t>RSME for students was .81 and .49 for items</a:t>
            </a:r>
          </a:p>
          <a:p>
            <a:r>
              <a:rPr lang="en-US" b="1" dirty="0" smtClean="0"/>
              <a:t>Student Reliability</a:t>
            </a:r>
            <a:r>
              <a:rPr lang="en-US" dirty="0" smtClean="0"/>
              <a:t> was .88 and </a:t>
            </a:r>
            <a:r>
              <a:rPr lang="en-US" b="1" dirty="0" smtClean="0"/>
              <a:t>Measure Reliability</a:t>
            </a:r>
            <a:r>
              <a:rPr lang="en-US" dirty="0" smtClean="0"/>
              <a:t> was .72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STUDENT RAW SCORE RELIABILITY = .87.  This compared with the Rasch Model are about the same .80.  This reflects that the data is very reliable to the sample of 12 measures of the DRDP.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Student (Person) Fit Order Table –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582341"/>
            <a:ext cx="7696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This </a:t>
            </a:r>
            <a:r>
              <a:rPr lang="en-US" sz="2400" dirty="0" smtClean="0"/>
              <a:t>table gives us the </a:t>
            </a:r>
            <a:r>
              <a:rPr lang="en-US" sz="2400" b="1" dirty="0" smtClean="0"/>
              <a:t>INTFIT and OUTFIT</a:t>
            </a:r>
            <a:r>
              <a:rPr lang="en-US" sz="2400" dirty="0" smtClean="0"/>
              <a:t> information and tells how well the student’s responses fit the model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u="sng" dirty="0" smtClean="0"/>
              <a:t>Looking </a:t>
            </a:r>
            <a:r>
              <a:rPr lang="en-US" sz="2400" u="sng" dirty="0" smtClean="0"/>
              <a:t>at the outfit and using a criteria of 2.0 for standardized Z (ZSTD)</a:t>
            </a:r>
            <a:r>
              <a:rPr lang="en-US" sz="2400" dirty="0" smtClean="0"/>
              <a:t>, </a:t>
            </a:r>
            <a:r>
              <a:rPr lang="en-US" sz="2400" u="sng" dirty="0" smtClean="0"/>
              <a:t>there are 6 students who do not fit the model.</a:t>
            </a:r>
            <a:r>
              <a:rPr lang="en-US" sz="2400" dirty="0" smtClean="0"/>
              <a:t>  </a:t>
            </a:r>
            <a:endParaRPr lang="en-US" sz="2400" dirty="0" smtClean="0"/>
          </a:p>
          <a:p>
            <a:r>
              <a:rPr lang="en-US" sz="2400" dirty="0" smtClean="0"/>
              <a:t>Their </a:t>
            </a:r>
            <a:r>
              <a:rPr lang="en-US" sz="2400" dirty="0" smtClean="0"/>
              <a:t>patterns of responses reflect that they don’t adhere to the Rasch model. 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 smtClean="0"/>
              <a:t>pattern of Responses has too many inconsistencies. These students’ response patterns u</a:t>
            </a:r>
            <a:r>
              <a:rPr lang="en-US" sz="2400" u="sng" dirty="0" smtClean="0"/>
              <a:t>nderfits </a:t>
            </a:r>
            <a:r>
              <a:rPr lang="en-US" sz="2400" dirty="0" smtClean="0"/>
              <a:t>the Rasch Model. I will delete students 16, 21, 10, 17, 6 and 8 and run the data again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-4513987"/>
            <a:ext cx="5057795" cy="10387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TABLE 6.4 Preschool DRDP Assessment Data Scalogram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INPUT: 30 STUDENTS 12 MEASURESS MEASURED: 30 STUDENTS 12 MEASURESS 3 CATS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--------------------------------------------------------------------------------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MOST MISFITTING RESPONSE STRINGS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STUDENT   OUTMNSQ  |MEASURES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                  |     1 11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                  |132450712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               high---------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   16 82    2.61 A|.......31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   21 42    2.34 B|.3..1....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   10 43    1.91 C|......1..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   17 62    1.74 D|......33.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    6 33    1.68 E|........3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    8 03    1.68 F|........3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    4 12    1.67 G|2.......3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   27 92    1.13 I|.1.......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   13 32    1.02 J|......3..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   18 93    1.06 K|.......3.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   15 63     .96 M|.....3...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    3 53     .93 N|...2.....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   25 62     .87 o|....1....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   23 12     .62 n|.......1.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   19 22     .52 k|..3......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                  |-----low-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                  |132451711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                  |     0 12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Scalogram – Table </a:t>
            </a:r>
            <a:r>
              <a:rPr lang="en-US" u="sng" dirty="0" smtClean="0"/>
              <a:t>6.4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191000" cy="4525963"/>
          </a:xfrm>
        </p:spPr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 smtClean="0"/>
              <a:t>Scalogram</a:t>
            </a:r>
            <a:r>
              <a:rPr lang="en-US" dirty="0" smtClean="0"/>
              <a:t> gives us the most </a:t>
            </a:r>
            <a:r>
              <a:rPr lang="en-US" dirty="0" err="1" smtClean="0"/>
              <a:t>misfitting</a:t>
            </a:r>
            <a:r>
              <a:rPr lang="en-US" dirty="0" smtClean="0"/>
              <a:t> response strings and what the </a:t>
            </a:r>
            <a:r>
              <a:rPr lang="en-US" dirty="0" err="1" smtClean="0"/>
              <a:t>misfitting</a:t>
            </a:r>
            <a:r>
              <a:rPr lang="en-US" dirty="0" smtClean="0"/>
              <a:t> string was. The data reveals that: </a:t>
            </a:r>
          </a:p>
          <a:p>
            <a:r>
              <a:rPr lang="en-US" dirty="0" smtClean="0"/>
              <a:t>Student number 16 did not fit the responses for measures (items) 11 (SSD11: Conflict negotiation),  and 12 (SSD12: Shared use of space and materials) 16 student’s responses did not fit.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49762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hlinkClick r:id="rId2"/>
              </a:rPr>
              <a:t/>
            </a:r>
            <a:br>
              <a:rPr lang="en-US" dirty="0" smtClean="0">
                <a:hlinkClick r:id="rId2"/>
              </a:rPr>
            </a:br>
            <a:r>
              <a:rPr lang="en-US" dirty="0" smtClean="0">
                <a:hlinkClick r:id="rId2"/>
              </a:rPr>
              <a:t/>
            </a:r>
            <a:br>
              <a:rPr lang="en-US" dirty="0" smtClean="0">
                <a:hlinkClick r:id="rId2"/>
              </a:rPr>
            </a:br>
            <a:r>
              <a:rPr lang="en-US" dirty="0" smtClean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://www.youtube.com/watch?v=fnF2hrLZHoA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0" y="762000"/>
            <a:ext cx="6553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Test Reliability and Validity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>Professional Judgments and Conclusions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066800" y="1582340"/>
            <a:ext cx="6934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data analysis reflected this assessment tool to have a high reliability (0.80).  </a:t>
            </a:r>
            <a:endParaRPr lang="en-US" dirty="0" smtClean="0"/>
          </a:p>
          <a:p>
            <a:r>
              <a:rPr lang="en-US" dirty="0" smtClean="0"/>
              <a:t>Just </a:t>
            </a:r>
            <a:r>
              <a:rPr lang="en-US" dirty="0" smtClean="0"/>
              <a:t>because a test is reliable it is not valid. I now understand that reliability and validly are two important measures which have to be paid close attention. 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/>
              <a:t>test result could benefit or harm students.  Tests should be administered by trained professionals.  </a:t>
            </a:r>
            <a:endParaRPr lang="en-US" dirty="0" smtClean="0"/>
          </a:p>
          <a:p>
            <a:r>
              <a:rPr lang="en-US" dirty="0" smtClean="0"/>
              <a:t>Formative </a:t>
            </a:r>
            <a:r>
              <a:rPr lang="en-US" dirty="0" smtClean="0"/>
              <a:t>assessments are very important to help students along and get them prepared for summative assessments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 </a:t>
            </a:r>
            <a:r>
              <a:rPr lang="en-US" dirty="0" smtClean="0"/>
              <a:t>have truly enjoyed this course as I learned a lot and pushed myself beyond my comfort zone.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990600"/>
            <a:ext cx="6553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According to </a:t>
            </a:r>
            <a:r>
              <a:rPr lang="en-US" dirty="0" err="1" smtClean="0"/>
              <a:t>Messik</a:t>
            </a:r>
            <a:r>
              <a:rPr lang="en-US" dirty="0" smtClean="0"/>
              <a:t> (1995) validity, reliability and comparability are not just measurements of principles. They also have social values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 questioned the scores many times as it did not reflect what the construct was measuring.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9600" y="990600"/>
            <a:ext cx="8229600" cy="44958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Thank you!</a:t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Desired Results Developmental Profile © – Preschool (</a:t>
            </a:r>
            <a:r>
              <a:rPr lang="en-US" dirty="0" smtClean="0"/>
              <a:t>DRDP-PS)(2010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DRDP is </a:t>
            </a:r>
            <a:r>
              <a:rPr lang="en-US" dirty="0" smtClean="0"/>
              <a:t>an assessment instrument developed by the California Department of Education, Child Development Division (CDE/CDD) to assess the growth and development of preschool </a:t>
            </a:r>
            <a:r>
              <a:rPr lang="en-US" dirty="0" smtClean="0"/>
              <a:t>children (3-5 years).  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DRDP-PS© is designed for teachers to observe, document, and reflect on the learning, development, and progress of all children in an early care and education </a:t>
            </a:r>
            <a:r>
              <a:rPr lang="en-US" dirty="0" smtClean="0"/>
              <a:t>program.</a:t>
            </a:r>
          </a:p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www.desiredresults.us/form_drdp.htm</a:t>
            </a:r>
            <a:endParaRPr lang="en-US" dirty="0" smtClean="0"/>
          </a:p>
          <a:p>
            <a:endParaRPr lang="en-US" dirty="0" smtClean="0"/>
          </a:p>
          <a:p>
            <a:r>
              <a:rPr lang="en-US" u="sng" dirty="0" smtClean="0">
                <a:hlinkClick r:id="rId3"/>
              </a:rPr>
              <a:t>http</a:t>
            </a:r>
            <a:r>
              <a:rPr lang="en-US" u="sng" dirty="0" smtClean="0">
                <a:hlinkClick r:id="rId3"/>
              </a:rPr>
              <a:t>://</a:t>
            </a:r>
            <a:r>
              <a:rPr lang="en-US" u="sng" dirty="0" smtClean="0">
                <a:hlinkClick r:id="rId3"/>
              </a:rPr>
              <a:t>www.cde.ca.gov/sp/cd/ci/documents/drdp2010preschooleng.pdf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DRDP PS (2010) has 43 Measures in 7 Domains: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Self </a:t>
            </a:r>
            <a:r>
              <a:rPr lang="en-US" b="1" dirty="0" smtClean="0">
                <a:solidFill>
                  <a:srgbClr val="FF0000"/>
                </a:solidFill>
              </a:rPr>
              <a:t>and Social Development (SSD).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Language </a:t>
            </a:r>
            <a:r>
              <a:rPr lang="en-US" dirty="0" smtClean="0"/>
              <a:t>and Literacy Development (LLD</a:t>
            </a:r>
            <a:r>
              <a:rPr lang="en-US" dirty="0" smtClean="0"/>
              <a:t>),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English </a:t>
            </a:r>
            <a:r>
              <a:rPr lang="en-US" dirty="0" smtClean="0"/>
              <a:t>Language Development (ELD),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Cognitive </a:t>
            </a:r>
            <a:r>
              <a:rPr lang="en-US" dirty="0" smtClean="0"/>
              <a:t>Development (COG),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Mathematical </a:t>
            </a:r>
            <a:r>
              <a:rPr lang="en-US" dirty="0" smtClean="0"/>
              <a:t>Development (MATH),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Motor </a:t>
            </a:r>
            <a:r>
              <a:rPr lang="en-US" dirty="0" smtClean="0"/>
              <a:t>and Perceptual Development (MPD</a:t>
            </a:r>
            <a:r>
              <a:rPr lang="en-US" dirty="0" smtClean="0"/>
              <a:t>),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Health </a:t>
            </a:r>
            <a:r>
              <a:rPr lang="en-US" dirty="0" smtClean="0"/>
              <a:t>and Safety (HLTH)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Measures of the Self and Social Development (SSD) </a:t>
            </a:r>
            <a:r>
              <a:rPr lang="en-US" sz="2400" b="1" dirty="0" smtClean="0"/>
              <a:t>Domain and Developmental Levels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 fontScale="55000" lnSpcReduction="20000"/>
          </a:bodyPr>
          <a:lstStyle/>
          <a:p>
            <a:r>
              <a:rPr lang="en-US" sz="3800" dirty="0" smtClean="0"/>
              <a:t>SSD1</a:t>
            </a:r>
            <a:r>
              <a:rPr lang="en-US" sz="3800" dirty="0" smtClean="0"/>
              <a:t>: Identity of self </a:t>
            </a:r>
          </a:p>
          <a:p>
            <a:r>
              <a:rPr lang="en-US" sz="3800" dirty="0" smtClean="0"/>
              <a:t>SSD2: Recognition of own skills and accomplishments</a:t>
            </a:r>
          </a:p>
          <a:p>
            <a:r>
              <a:rPr lang="en-US" sz="3800" dirty="0" smtClean="0"/>
              <a:t>SSD3: Expressions of empathy</a:t>
            </a:r>
          </a:p>
          <a:p>
            <a:r>
              <a:rPr lang="en-US" sz="3800" dirty="0" smtClean="0"/>
              <a:t>SSD4: Impulse control</a:t>
            </a:r>
          </a:p>
          <a:p>
            <a:r>
              <a:rPr lang="en-US" sz="3800" dirty="0" smtClean="0"/>
              <a:t>SSD5: Taking turns</a:t>
            </a:r>
          </a:p>
          <a:p>
            <a:r>
              <a:rPr lang="en-US" sz="3800" dirty="0" smtClean="0"/>
              <a:t>SSD6: Awareness of diversity in self and others</a:t>
            </a:r>
          </a:p>
          <a:p>
            <a:r>
              <a:rPr lang="en-US" sz="3800" dirty="0" smtClean="0"/>
              <a:t>SSD7: Relationships with adults </a:t>
            </a:r>
          </a:p>
          <a:p>
            <a:r>
              <a:rPr lang="en-US" sz="3800" dirty="0" smtClean="0"/>
              <a:t>SSD8: Cooperative play with peers </a:t>
            </a:r>
          </a:p>
          <a:p>
            <a:r>
              <a:rPr lang="en-US" sz="3800" dirty="0" smtClean="0"/>
              <a:t>SSD9: Socio-dramatic play </a:t>
            </a:r>
          </a:p>
          <a:p>
            <a:r>
              <a:rPr lang="en-US" sz="3800" dirty="0" smtClean="0"/>
              <a:t>SSD10: Friendships with peers</a:t>
            </a:r>
          </a:p>
          <a:p>
            <a:r>
              <a:rPr lang="en-US" sz="3800" dirty="0" smtClean="0"/>
              <a:t>SSD11: Conflict negotiation</a:t>
            </a:r>
          </a:p>
          <a:p>
            <a:r>
              <a:rPr lang="en-US" sz="3800" dirty="0" smtClean="0"/>
              <a:t>SSD12: Shared use of space and </a:t>
            </a:r>
            <a:r>
              <a:rPr lang="en-US" sz="3800" dirty="0" smtClean="0"/>
              <a:t>materials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Development </a:t>
            </a:r>
            <a:r>
              <a:rPr lang="en-US" b="1" dirty="0" smtClean="0"/>
              <a:t>Levels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Exploring - 0, Developing – 1, Building – 2, Integrating - 3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Classical Test Theory: Interpretation of Results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Mean </a:t>
            </a:r>
            <a:r>
              <a:rPr lang="en-US" b="1" dirty="0" smtClean="0">
                <a:solidFill>
                  <a:srgbClr val="FF0000"/>
                </a:solidFill>
              </a:rPr>
              <a:t>(26), </a:t>
            </a:r>
            <a:r>
              <a:rPr lang="en-US" dirty="0" smtClean="0"/>
              <a:t>Median </a:t>
            </a:r>
            <a:r>
              <a:rPr lang="en-US" b="1" dirty="0" smtClean="0">
                <a:solidFill>
                  <a:srgbClr val="FF0000"/>
                </a:solidFill>
              </a:rPr>
              <a:t>(27), </a:t>
            </a:r>
            <a:r>
              <a:rPr lang="en-US" dirty="0" smtClean="0"/>
              <a:t>and </a:t>
            </a:r>
            <a:r>
              <a:rPr lang="en-US" dirty="0" smtClean="0"/>
              <a:t>Mode </a:t>
            </a:r>
            <a:r>
              <a:rPr lang="en-US" b="1" dirty="0" smtClean="0">
                <a:solidFill>
                  <a:srgbClr val="FF0000"/>
                </a:solidFill>
              </a:rPr>
              <a:t>(30)</a:t>
            </a:r>
            <a:r>
              <a:rPr lang="en-US" dirty="0" smtClean="0"/>
              <a:t> </a:t>
            </a:r>
            <a:r>
              <a:rPr lang="en-US" dirty="0" smtClean="0"/>
              <a:t>of person </a:t>
            </a:r>
            <a:r>
              <a:rPr lang="en-US" dirty="0" smtClean="0"/>
              <a:t>scores;</a:t>
            </a:r>
          </a:p>
          <a:p>
            <a:pPr>
              <a:buNone/>
            </a:pPr>
            <a:r>
              <a:rPr lang="en-US" dirty="0" smtClean="0"/>
              <a:t>Range – </a:t>
            </a:r>
            <a:r>
              <a:rPr lang="en-US" b="1" dirty="0" smtClean="0">
                <a:solidFill>
                  <a:srgbClr val="FF0000"/>
                </a:solidFill>
              </a:rPr>
              <a:t>15 (34-19=15)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standard deviation – </a:t>
            </a:r>
            <a:r>
              <a:rPr lang="en-US" b="1" dirty="0" smtClean="0">
                <a:solidFill>
                  <a:srgbClr val="FF0000"/>
                </a:solidFill>
              </a:rPr>
              <a:t>4.1 </a:t>
            </a:r>
          </a:p>
          <a:p>
            <a:pPr>
              <a:buNone/>
            </a:pPr>
            <a:r>
              <a:rPr lang="en-US" dirty="0" smtClean="0"/>
              <a:t>Item </a:t>
            </a:r>
            <a:r>
              <a:rPr lang="en-US" dirty="0" smtClean="0"/>
              <a:t>difficulty </a:t>
            </a:r>
            <a:r>
              <a:rPr lang="en-US" dirty="0" smtClean="0"/>
              <a:t>– </a:t>
            </a:r>
            <a:r>
              <a:rPr lang="en-US" sz="2800" b="1" dirty="0" smtClean="0">
                <a:solidFill>
                  <a:srgbClr val="FF0000"/>
                </a:solidFill>
              </a:rPr>
              <a:t>11 Conflict Resolution/H and Relationship/E</a:t>
            </a:r>
          </a:p>
          <a:p>
            <a:pPr>
              <a:buNone/>
            </a:pPr>
            <a:r>
              <a:rPr lang="en-US" sz="2800" dirty="0" smtClean="0"/>
              <a:t>item discrimination</a:t>
            </a:r>
            <a:r>
              <a:rPr lang="en-US" sz="2800" dirty="0" smtClean="0"/>
              <a:t> </a:t>
            </a:r>
            <a:r>
              <a:rPr lang="en-US" sz="2800" dirty="0" smtClean="0"/>
              <a:t>- </a:t>
            </a:r>
            <a:r>
              <a:rPr lang="en-US" sz="2800" b="1" dirty="0" smtClean="0">
                <a:solidFill>
                  <a:srgbClr val="FF0000"/>
                </a:solidFill>
              </a:rPr>
              <a:t>.17 and </a:t>
            </a:r>
            <a:r>
              <a:rPr lang="en-US" b="1" dirty="0" smtClean="0">
                <a:solidFill>
                  <a:srgbClr val="FF0000"/>
                </a:solidFill>
              </a:rPr>
              <a:t>.38</a:t>
            </a:r>
          </a:p>
          <a:p>
            <a:pPr>
              <a:buNone/>
            </a:pPr>
            <a:r>
              <a:rPr lang="en-US" b="1" dirty="0" smtClean="0"/>
              <a:t>Reliability </a:t>
            </a:r>
            <a:r>
              <a:rPr lang="en-US" b="1" dirty="0" smtClean="0"/>
              <a:t>coefficient </a:t>
            </a:r>
            <a:r>
              <a:rPr lang="en-US" b="1" dirty="0" smtClean="0"/>
              <a:t>– </a:t>
            </a:r>
            <a:r>
              <a:rPr lang="en-US" b="1" dirty="0" smtClean="0">
                <a:solidFill>
                  <a:srgbClr val="FF0000"/>
                </a:solidFill>
              </a:rPr>
              <a:t>0.80</a:t>
            </a:r>
          </a:p>
          <a:p>
            <a:pPr>
              <a:buNone/>
            </a:pPr>
            <a:r>
              <a:rPr lang="en-US" dirty="0" smtClean="0"/>
              <a:t>Standard </a:t>
            </a:r>
            <a:r>
              <a:rPr lang="en-US" dirty="0" smtClean="0"/>
              <a:t>Error </a:t>
            </a:r>
            <a:r>
              <a:rPr lang="en-US" dirty="0" smtClean="0"/>
              <a:t>of Measurement </a:t>
            </a:r>
            <a:r>
              <a:rPr lang="en-US" dirty="0" smtClean="0"/>
              <a:t>(SEM</a:t>
            </a:r>
            <a:r>
              <a:rPr lang="en-US" dirty="0" smtClean="0"/>
              <a:t>) – </a:t>
            </a:r>
            <a:r>
              <a:rPr lang="en-US" b="1" dirty="0" smtClean="0">
                <a:solidFill>
                  <a:srgbClr val="FF0000"/>
                </a:solidFill>
              </a:rPr>
              <a:t>1.8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What does all this mean?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Let’s Review– Handout and excel document…</a:t>
            </a:r>
            <a:endParaRPr lang="en-US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Reliability and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www.youtube.com/watch?v=QY06XOanLzA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Don’t Let Formula’s scare you! </a:t>
            </a:r>
            <a:br>
              <a:rPr lang="en-US" dirty="0" smtClean="0"/>
            </a:br>
            <a:r>
              <a:rPr lang="en-US" dirty="0" smtClean="0"/>
              <a:t>Get excel to do the job</a:t>
            </a:r>
            <a:endParaRPr lang="en-US" dirty="0"/>
          </a:p>
        </p:txBody>
      </p:sp>
      <p:pic>
        <p:nvPicPr>
          <p:cNvPr id="4" name="irc_mi" descr="http://www.alghamdi-biostatistics.com/variance%20sample%20formula.gif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53281" y="3536156"/>
            <a:ext cx="324802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0" dirty="0" smtClean="0"/>
              <a:t>Formula to calculate the  Standard Deviation</a:t>
            </a:r>
            <a:endParaRPr lang="en-US" b="0" dirty="0"/>
          </a:p>
        </p:txBody>
      </p:sp>
      <p:sp>
        <p:nvSpPr>
          <p:cNvPr id="5" name="Rectangle 4"/>
          <p:cNvSpPr/>
          <p:nvPr/>
        </p:nvSpPr>
        <p:spPr>
          <a:xfrm>
            <a:off x="533400" y="1676400"/>
            <a:ext cx="396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Formula to calculate the Variance. Variance is needed to compute the S.D</a:t>
            </a:r>
            <a:endParaRPr lang="en-US" dirty="0"/>
          </a:p>
        </p:txBody>
      </p:sp>
      <p:pic>
        <p:nvPicPr>
          <p:cNvPr id="10" name="irc_mi" descr="http://lrieber.coe.uga.edu/edit6900/resources/SD_formula_large.gif"/>
          <p:cNvPicPr>
            <a:picLocks noGrp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5025" y="2803260"/>
            <a:ext cx="4041775" cy="2694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Modern Test Theory: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Interpretation </a:t>
            </a:r>
            <a:r>
              <a:rPr lang="en-US" sz="4000" b="1" dirty="0" smtClean="0"/>
              <a:t>of </a:t>
            </a:r>
            <a:r>
              <a:rPr lang="en-US" sz="4000" b="1" dirty="0" smtClean="0"/>
              <a:t>Results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u="sng" dirty="0" smtClean="0"/>
              <a:t>Variable </a:t>
            </a:r>
            <a:r>
              <a:rPr lang="en-US" u="sng" dirty="0" smtClean="0"/>
              <a:t>Table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figure represents the </a:t>
            </a:r>
            <a:r>
              <a:rPr lang="en-US" b="1" dirty="0" smtClean="0"/>
              <a:t>student abilities and item calibration on a common </a:t>
            </a:r>
            <a:r>
              <a:rPr lang="en-US" b="1" dirty="0" err="1" smtClean="0"/>
              <a:t>Logit</a:t>
            </a:r>
            <a:r>
              <a:rPr lang="en-US" b="1" dirty="0" smtClean="0"/>
              <a:t> Scale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b="1" dirty="0" smtClean="0"/>
              <a:t>On </a:t>
            </a:r>
            <a:r>
              <a:rPr lang="en-US" b="1" dirty="0" smtClean="0"/>
              <a:t>the Left is the student ability</a:t>
            </a:r>
            <a:r>
              <a:rPr lang="en-US" dirty="0" smtClean="0"/>
              <a:t> and on </a:t>
            </a:r>
            <a:r>
              <a:rPr lang="en-US" b="1" dirty="0" smtClean="0"/>
              <a:t>the Right is the Item calibration stated as measures</a:t>
            </a:r>
            <a:r>
              <a:rPr lang="en-US" dirty="0" smtClean="0"/>
              <a:t>. </a:t>
            </a:r>
          </a:p>
          <a:p>
            <a:r>
              <a:rPr lang="en-US" b="1" dirty="0" smtClean="0"/>
              <a:t>The spread of the distribution</a:t>
            </a:r>
            <a:r>
              <a:rPr lang="en-US" dirty="0" smtClean="0"/>
              <a:t> of students were wider than the spread of the measure distribution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Distribution of the variables</a:t>
            </a:r>
            <a:r>
              <a:rPr lang="en-US" dirty="0" smtClean="0"/>
              <a:t>: students are distributed between -3.05 to 5.29  Logits and Measures were  distributed between -1.69 to 2.11(Measure 1 and Measure 12) Logits. 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Variable </a:t>
            </a:r>
            <a:r>
              <a:rPr lang="en-US" u="sng" dirty="0" smtClean="0"/>
              <a:t>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267200" cy="5943600"/>
          </a:xfrm>
        </p:spPr>
        <p:txBody>
          <a:bodyPr>
            <a:normAutofit fontScale="25000" lnSpcReduction="20000"/>
          </a:bodyPr>
          <a:lstStyle/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STUDENTS - MAP - MEASURESS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&lt;more&gt;|&lt;rare&gt;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6                T+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|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|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|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83  |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5                 +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|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23  53  |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|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|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4                 +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03  12 S|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|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03  03  33  53  |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|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3             43  +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|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73  |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|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23  32  43  63  |  Item 12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2                 +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|T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62  82  93  |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M|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|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1             22  +S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|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|  Item 11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|  Item 10  Item 7   Item 8   Item 9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|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0     42  72  72  +M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|  Item 6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|  Item 5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|  Item 4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|  Item 2   Item 3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-1             12 S+S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|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|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12  62  92  92  |  Item 1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|T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-2                 +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82  |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|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32  |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|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-3             52  +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&lt;less&gt;|&lt;</a:t>
            </a:r>
            <a:r>
              <a:rPr 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frequ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&gt;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059363"/>
          </a:xfrm>
        </p:spPr>
        <p:txBody>
          <a:bodyPr>
            <a:noAutofit/>
          </a:bodyPr>
          <a:lstStyle/>
          <a:p>
            <a:r>
              <a:rPr lang="en-US" sz="1800" dirty="0" smtClean="0"/>
              <a:t>The </a:t>
            </a:r>
            <a:r>
              <a:rPr lang="en-US" sz="1800" dirty="0" smtClean="0"/>
              <a:t>figure represents the </a:t>
            </a:r>
            <a:r>
              <a:rPr lang="en-US" sz="1800" b="1" dirty="0" smtClean="0"/>
              <a:t>student abilities and item calibration on a common </a:t>
            </a:r>
            <a:r>
              <a:rPr lang="en-US" sz="1800" b="1" dirty="0" err="1" smtClean="0"/>
              <a:t>Logit</a:t>
            </a:r>
            <a:r>
              <a:rPr lang="en-US" sz="1800" b="1" dirty="0" smtClean="0"/>
              <a:t> Scale</a:t>
            </a:r>
            <a:r>
              <a:rPr lang="en-US" sz="1800" dirty="0" smtClean="0"/>
              <a:t>. </a:t>
            </a:r>
          </a:p>
          <a:p>
            <a:r>
              <a:rPr lang="en-US" sz="1800" b="1" dirty="0" smtClean="0"/>
              <a:t>On the Left is the student ability</a:t>
            </a:r>
            <a:r>
              <a:rPr lang="en-US" sz="1800" dirty="0" smtClean="0"/>
              <a:t> and on </a:t>
            </a:r>
            <a:r>
              <a:rPr lang="en-US" sz="1800" b="1" dirty="0" smtClean="0"/>
              <a:t>the Right is the Item calibration stated as measures</a:t>
            </a:r>
            <a:r>
              <a:rPr lang="en-US" sz="1800" dirty="0" smtClean="0"/>
              <a:t>. 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b="1" dirty="0" smtClean="0"/>
              <a:t>The spread of the distribution</a:t>
            </a:r>
            <a:r>
              <a:rPr lang="en-US" sz="1800" dirty="0" smtClean="0"/>
              <a:t> of students were wider than the spread of the measure distribution</a:t>
            </a:r>
            <a:r>
              <a:rPr lang="en-US" sz="1800" dirty="0" smtClean="0"/>
              <a:t>.</a:t>
            </a:r>
          </a:p>
          <a:p>
            <a:endParaRPr lang="en-US" sz="1800" dirty="0" smtClean="0"/>
          </a:p>
          <a:p>
            <a:r>
              <a:rPr lang="en-US" sz="1800" b="1" dirty="0" smtClean="0"/>
              <a:t>Distribution of the variables</a:t>
            </a:r>
            <a:r>
              <a:rPr lang="en-US" sz="1800" dirty="0" smtClean="0"/>
              <a:t>: students are distributed between -3.05 to 5.29  Logits and Measures were  distributed between -1.69 to 2.11(Measure 1 and Measure 12) Logits.  </a:t>
            </a:r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1485</Words>
  <Application>Microsoft Office PowerPoint</Application>
  <PresentationFormat>On-screen Show (4:3)</PresentationFormat>
  <Paragraphs>222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            Analysis of Preschool Assessment Data  Desired Results Development Profile Preschool © DRDP – PS (2010)          </vt:lpstr>
      <vt:lpstr>The Desired Results Developmental Profile © – Preschool (DRDP-PS)(2010)</vt:lpstr>
      <vt:lpstr>The DRDP PS (2010) has 43 Measures in 7 Domains: </vt:lpstr>
      <vt:lpstr>Measures of the Self and Social Development (SSD) Domain and Developmental Levels</vt:lpstr>
      <vt:lpstr>Classical Test Theory: Interpretation of Results </vt:lpstr>
      <vt:lpstr>Test Reliability and Validity</vt:lpstr>
      <vt:lpstr>Don’t Let Formula’s scare you!  Get excel to do the job</vt:lpstr>
      <vt:lpstr>Modern Test Theory:  Interpretation of Results</vt:lpstr>
      <vt:lpstr>Variable Table</vt:lpstr>
      <vt:lpstr>Summary Statistics (Summary of Measured Students &amp; Summary of Measured   Measures/Items) </vt:lpstr>
      <vt:lpstr>Student (Person) Fit Order Table – </vt:lpstr>
      <vt:lpstr>Scalogram – Table 6.4</vt:lpstr>
      <vt:lpstr>  https://www.youtube.com/watch?v=fnF2hrLZHoA </vt:lpstr>
      <vt:lpstr>Professional Judgments and Conclusions </vt:lpstr>
      <vt:lpstr>Thank you!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Preschool Assessment Data  Desired Results Development Profile Preschool © DRDP – PS (2010)</dc:title>
  <dc:creator>Shine Nissar</dc:creator>
  <cp:lastModifiedBy>shine</cp:lastModifiedBy>
  <cp:revision>26</cp:revision>
  <dcterms:created xsi:type="dcterms:W3CDTF">2006-08-16T00:00:00Z</dcterms:created>
  <dcterms:modified xsi:type="dcterms:W3CDTF">2014-08-30T14:16:26Z</dcterms:modified>
</cp:coreProperties>
</file>